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0"/>
  </p:notesMasterIdLst>
  <p:handoutMasterIdLst>
    <p:handoutMasterId r:id="rId41"/>
  </p:handoutMasterIdLst>
  <p:sldIdLst>
    <p:sldId id="331" r:id="rId2"/>
    <p:sldId id="334" r:id="rId3"/>
    <p:sldId id="335" r:id="rId4"/>
    <p:sldId id="407" r:id="rId5"/>
    <p:sldId id="339" r:id="rId6"/>
    <p:sldId id="409" r:id="rId7"/>
    <p:sldId id="340" r:id="rId8"/>
    <p:sldId id="341" r:id="rId9"/>
    <p:sldId id="410" r:id="rId10"/>
    <p:sldId id="343" r:id="rId11"/>
    <p:sldId id="344" r:id="rId12"/>
    <p:sldId id="411" r:id="rId13"/>
    <p:sldId id="347" r:id="rId14"/>
    <p:sldId id="412" r:id="rId15"/>
    <p:sldId id="354" r:id="rId16"/>
    <p:sldId id="356" r:id="rId17"/>
    <p:sldId id="357" r:id="rId18"/>
    <p:sldId id="358" r:id="rId19"/>
    <p:sldId id="359" r:id="rId20"/>
    <p:sldId id="361" r:id="rId21"/>
    <p:sldId id="362" r:id="rId22"/>
    <p:sldId id="363" r:id="rId23"/>
    <p:sldId id="364" r:id="rId24"/>
    <p:sldId id="430" r:id="rId25"/>
    <p:sldId id="431" r:id="rId26"/>
    <p:sldId id="432" r:id="rId27"/>
    <p:sldId id="434" r:id="rId28"/>
    <p:sldId id="435" r:id="rId29"/>
    <p:sldId id="374" r:id="rId30"/>
    <p:sldId id="348" r:id="rId31"/>
    <p:sldId id="349" r:id="rId32"/>
    <p:sldId id="350" r:id="rId33"/>
    <p:sldId id="352" r:id="rId34"/>
    <p:sldId id="353" r:id="rId35"/>
    <p:sldId id="436" r:id="rId36"/>
    <p:sldId id="437" r:id="rId37"/>
    <p:sldId id="376" r:id="rId38"/>
    <p:sldId id="390" r:id="rId39"/>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0" autoAdjust="0"/>
    <p:restoredTop sz="94660"/>
  </p:normalViewPr>
  <p:slideViewPr>
    <p:cSldViewPr snapToGrid="0">
      <p:cViewPr varScale="1">
        <p:scale>
          <a:sx n="81" d="100"/>
          <a:sy n="81" d="100"/>
        </p:scale>
        <p:origin x="1445" y="48"/>
      </p:cViewPr>
      <p:guideLst>
        <p:guide orient="horz" pos="816"/>
        <p:guide pos="4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2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C594209-1678-4B2A-B4BD-A47AA0BEBB4E}"/>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3B38C903-E9C1-4EEE-9C85-26502C5E8418}"/>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146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E850B4EB-9FB5-4ED4-996A-5001077F375C}"/>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628AB70D-4AAF-4011-9DC4-6EE495450C17}"/>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panose="020B0604020202020204" pitchFamily="34" charset="0"/>
              </a:defRPr>
            </a:lvl1pPr>
          </a:lstStyle>
          <a:p>
            <a:fld id="{82C72706-C095-41BF-ABD3-54ADB8CE310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3BE6C0C-13A5-439B-BE94-9E35C63CD4E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4822FACF-CE45-4AC3-B2A2-36D2B0BD3E2F}"/>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909">
              <a:defRPr sz="1200">
                <a:latin typeface="Times New Roman" charset="0"/>
                <a:ea typeface="ＭＳ Ｐゴシック" charset="-128"/>
                <a:cs typeface="ＭＳ Ｐゴシック" charset="-128"/>
              </a:defRPr>
            </a:lvl1pPr>
          </a:lstStyle>
          <a:p>
            <a:pPr>
              <a:defRPr/>
            </a:pPr>
            <a:endParaRPr lang="en-US"/>
          </a:p>
        </p:txBody>
      </p:sp>
      <p:sp>
        <p:nvSpPr>
          <p:cNvPr id="90116" name="Rectangle 4">
            <a:extLst>
              <a:ext uri="{FF2B5EF4-FFF2-40B4-BE49-F238E27FC236}">
                <a16:creationId xmlns:a16="http://schemas.microsoft.com/office/drawing/2014/main" id="{EF3471BA-404F-42D2-A7C9-714D69CA27C6}"/>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65F13DF-CA13-4724-A04B-D47B56442119}"/>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DA6E394C-E4A1-4942-8688-4E6C278D77D7}"/>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27B09FD-7807-493C-9E6C-6D565DCA0BF4}"/>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panose="02020603050405020304" pitchFamily="18" charset="0"/>
              </a:defRPr>
            </a:lvl1pPr>
          </a:lstStyle>
          <a:p>
            <a:fld id="{FFC2CB2C-F279-41F0-AC48-D923156805A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8A920543-D350-443A-A721-991FEA812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5653E0-F2FD-4551-8B22-FE330671DA1C}"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809E82CE-770C-49D3-84E8-6A6FC8AFBC7A}"/>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1892899B-C57A-458A-8DEF-195B98857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6551FA5F-3DAF-4F79-96DF-B76D1641D9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4D4E91-7487-49F0-9D91-43B839F06F4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id="{167C6B9E-26B1-4F34-923D-B2966B89441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C351E2D8-3E9B-4911-A879-EA20F380F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BB9D8362-CFFE-4239-A0CE-16166762B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4A397-8FAE-4C30-A05F-CF91331CD813}"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107523" name="Rectangle 2">
            <a:extLst>
              <a:ext uri="{FF2B5EF4-FFF2-40B4-BE49-F238E27FC236}">
                <a16:creationId xmlns:a16="http://schemas.microsoft.com/office/drawing/2014/main" id="{00D4DD15-6D6E-4697-8517-23E5CECAC25E}"/>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F296D03-4616-4EA3-8B0A-A93A466732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3BE82472-66AF-4BF7-A2A7-57FD11ECB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009F0B-5F82-4126-923B-E013C3AAF972}"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93C9793E-0DAB-48C2-A22A-A9ACDD8828C5}"/>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7AC332B0-F66D-4C3F-8DDB-E1E0D7FC2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6F09507-C2E2-47B2-82A8-B5E3C87D7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B546AF-CFB6-4A26-A155-B7AC52B1171E}"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id="{84A5CD44-BF84-48EC-B0BC-E076CADF8C2B}"/>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26D7BA3-2768-4887-B710-E8BBC3F5A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8A49125B-F571-4E5D-9BAD-1D212CCFBF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0FA2C5A-08D3-4CEE-94AC-EFFD301638E0}"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115715" name="Rectangle 2">
            <a:extLst>
              <a:ext uri="{FF2B5EF4-FFF2-40B4-BE49-F238E27FC236}">
                <a16:creationId xmlns:a16="http://schemas.microsoft.com/office/drawing/2014/main" id="{AD870FB1-A095-437C-B6D2-2B1B4AAB9A56}"/>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F501E773-1178-4204-823A-15B92DFAFB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EDA1708-FBD0-46B6-B6E0-9DACFC6E82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FD1554-F607-4188-A668-41EC0D745C1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117763" name="Rectangle 2">
            <a:extLst>
              <a:ext uri="{FF2B5EF4-FFF2-40B4-BE49-F238E27FC236}">
                <a16:creationId xmlns:a16="http://schemas.microsoft.com/office/drawing/2014/main" id="{360FA1B4-6A09-4A5E-8B97-24767F39BC02}"/>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F52D03A7-D598-4B7B-B4F2-C1353D7B2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047A01C-D4F1-483C-95F6-D9DE64F05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9C2251A-E27D-4976-912A-372946474BDD}"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377D733F-0F22-4399-A6D3-B09E70F2D1C0}"/>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6FF7E3D3-1282-4112-B6EE-171A10838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694149F-4152-4367-835B-291215C66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8CBD02-7938-4655-89C2-245E2DD80BF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119811" name="Rectangle 2">
            <a:extLst>
              <a:ext uri="{FF2B5EF4-FFF2-40B4-BE49-F238E27FC236}">
                <a16:creationId xmlns:a16="http://schemas.microsoft.com/office/drawing/2014/main" id="{2F98E2D8-A745-4482-8D31-1C44102899F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4AD3CFA0-D397-4059-BF40-57150D5F1A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A64CD54C-44CE-436F-93BE-552425E6C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9EFB345-C37B-41EB-99D5-09E432045D94}"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id="{29DAD370-8DFA-4D0F-8574-87D667E4749C}"/>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A98057B-1F4A-419C-B813-443BAD14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1000D4E-8A67-4003-8E87-772D9024C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65149-E38C-4DAC-84B8-8F4AFF2A5D63}"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D4E0BBA3-E5B3-4DF0-BCF9-576ABB3C3BF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22619B1-76CC-405A-8360-27F1944D1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9E6F61F9-6FB5-4918-9153-29413636AE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2A2CBD-2239-4BE7-9133-34E34F8619C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23907" name="Rectangle 2">
            <a:extLst>
              <a:ext uri="{FF2B5EF4-FFF2-40B4-BE49-F238E27FC236}">
                <a16:creationId xmlns:a16="http://schemas.microsoft.com/office/drawing/2014/main" id="{4C82101A-24CB-4B36-B9D2-613DABCA4CC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04C5FBE-F01E-4B1E-BA23-180B64B1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9926037-2DFC-49C1-BFE5-BEEB906707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20897-7524-49C1-AB7E-87D63B34260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124931" name="Rectangle 2">
            <a:extLst>
              <a:ext uri="{FF2B5EF4-FFF2-40B4-BE49-F238E27FC236}">
                <a16:creationId xmlns:a16="http://schemas.microsoft.com/office/drawing/2014/main" id="{31EBDBDF-5FCA-4213-A6C0-A7B61F0EDD6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B5706BF-EA71-4A33-91AF-EA4A2A0C53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96CBA23C-2721-468E-BF26-9B4A852354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65F5A3-B020-4290-AD98-D5279638C08E}"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25955" name="Rectangle 2">
            <a:extLst>
              <a:ext uri="{FF2B5EF4-FFF2-40B4-BE49-F238E27FC236}">
                <a16:creationId xmlns:a16="http://schemas.microsoft.com/office/drawing/2014/main" id="{20008BC1-ECF1-41C8-9E3A-3EF0899AF3B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AE97A9E2-2C5D-40BF-956A-508D26D46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713A1DE-CAD6-3DA9-50F1-FF62A180D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2325042-A5CB-449A-9289-000910692949}"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28675" name="Rectangle 2">
            <a:extLst>
              <a:ext uri="{FF2B5EF4-FFF2-40B4-BE49-F238E27FC236}">
                <a16:creationId xmlns:a16="http://schemas.microsoft.com/office/drawing/2014/main" id="{95035AEF-B941-F16B-BD44-5C4478522BE3}"/>
              </a:ext>
            </a:extLst>
          </p:cNvPr>
          <p:cNvSpPr>
            <a:spLocks noRot="1" noChangeArrowheads="1" noTextEdit="1"/>
          </p:cNvSpPr>
          <p:nvPr>
            <p:ph type="sldImg"/>
          </p:nvPr>
        </p:nvSpPr>
        <p:spPr>
          <a:ln/>
        </p:spPr>
      </p:sp>
      <p:sp>
        <p:nvSpPr>
          <p:cNvPr id="28676" name="Rectangle 3">
            <a:extLst>
              <a:ext uri="{FF2B5EF4-FFF2-40B4-BE49-F238E27FC236}">
                <a16:creationId xmlns:a16="http://schemas.microsoft.com/office/drawing/2014/main" id="{48B1D57D-DC7A-26C6-86CD-7511CBBDD3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EDF6219-82C1-4A93-ABED-5E34596BB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A3B3F0-AAF5-4CFC-A7B5-497CCE8C3F5E}"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1956D3A9-AF53-4EE2-8367-5C87C40B8BD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EDD8E06E-9ABA-4101-95DC-533C74A921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E8E951B-6D4F-4F3C-BA0F-CE3137BC4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EBF62B-A5D8-4ED3-B7C7-E5B4C8E4833B}"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609817C1-9D09-405F-A4BE-35AA840FB3FE}"/>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C7757C3-4E01-44F0-9943-4A8D5D2ED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EE992A3-26D2-44B8-92BB-28FFF646A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55654F-329B-48DD-8FA1-1D00BD4AA2C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00355" name="Rectangle 2">
            <a:extLst>
              <a:ext uri="{FF2B5EF4-FFF2-40B4-BE49-F238E27FC236}">
                <a16:creationId xmlns:a16="http://schemas.microsoft.com/office/drawing/2014/main" id="{3C5E8084-CD27-45F0-948B-527CF3E8CCDF}"/>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1C2F6CE-343E-4E7D-B50B-7FBBE87E4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FBD6615-ED48-4079-BAA7-A84844D67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8E5558-88DF-40FE-90FF-9EB1FEE63A86}"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B825ED8D-9E3E-4698-BB5C-C026B0475BB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D5306E4-3AAE-4121-B023-8B43D082CA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BFD4EBE-353D-4C31-99D7-B7C3FEC6C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B80A18-0C17-4A8A-A28E-1B3AD0E8B888}"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id="{8A02C982-0312-4EC7-A741-67B0BEDA492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11F7861C-35C5-4B12-8A55-F7A16557D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2EC3CC7-E29A-4D50-9A98-532553638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6C72E5-BDBA-4628-BBAF-85FBB5CCE3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B01CE6FA-B36D-49C3-8371-51A4E976452C}"/>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8274DE9-BC41-40F6-83AC-5A3D3773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AA015233-DFC5-4181-9DBD-191581D3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AA9686-8C45-4B6B-B192-53184893EC9B}"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D606F670-2456-4E74-98E3-6F899253880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1CE9A51-74EA-466B-956F-199FC346E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C44BEB4D-82F3-449B-9712-6972E5687F85}"/>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E0E599D3-2632-4086-9DB8-1FF08C8761A4}"/>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5A3F07A-60C1-42E9-9126-114FEC618D60}"/>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19BEE85B-DDF0-428C-949C-A06BBCB8B914}"/>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2BAA5E16-6E79-4015-B59F-188FC3166972}"/>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7499CD96-98CE-4281-8965-5FF9F04FA364}"/>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3F6C5EC6-B569-4B47-BBFE-7A4326270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8153856F-DB42-4573-9C9E-EEACB7D61BC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319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50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97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69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01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21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5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552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44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405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8781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232881E8-BA9B-47D1-8183-4E80DA2D52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7B2B01F9-D51F-41E8-9F71-322BE12131C3}"/>
              </a:ext>
            </a:extLst>
          </p:cNvPr>
          <p:cNvSpPr>
            <a:spLocks noGrp="1" noChangeArrowheads="1"/>
          </p:cNvSpPr>
          <p:nvPr>
            <p:ph type="title"/>
          </p:nvPr>
        </p:nvSpPr>
        <p:spPr bwMode="auto">
          <a:xfrm>
            <a:off x="457200" y="242645"/>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2052" name="Rectangle 4">
            <a:extLst>
              <a:ext uri="{FF2B5EF4-FFF2-40B4-BE49-F238E27FC236}">
                <a16:creationId xmlns:a16="http://schemas.microsoft.com/office/drawing/2014/main" id="{E5B6698D-C7F4-42D4-A599-0CA3674437D8}"/>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07C8C63-9073-4440-8E29-7538D3703988}"/>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3DC0DDF2-EDD9-4546-941A-8819EECEA039}"/>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CF44F51-AC2C-44E8-8762-844722B49C42}"/>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11A7E9F-2DA0-447A-A945-F78748D7C56C}"/>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C185E49-346F-4CDE-8D31-F91EE49B8821}"/>
              </a:ext>
            </a:extLst>
          </p:cNvPr>
          <p:cNvSpPr txBox="1">
            <a:spLocks noChangeArrowheads="1"/>
          </p:cNvSpPr>
          <p:nvPr/>
        </p:nvSpPr>
        <p:spPr bwMode="auto">
          <a:xfrm>
            <a:off x="4256146" y="6613525"/>
            <a:ext cx="447558" cy="246221"/>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dirty="0">
                <a:solidFill>
                  <a:srgbClr val="006699"/>
                </a:solidFill>
                <a:latin typeface="Helvetica" panose="020B0604020202020204" pitchFamily="34" charset="0"/>
              </a:rPr>
              <a:t>7.</a:t>
            </a:r>
            <a:fld id="{ECA12CDF-10CC-4639-A492-60524225D2DA}" type="slidenum">
              <a:rPr lang="en-US" altLang="en-US" sz="1000" b="1" smtClean="0">
                <a:solidFill>
                  <a:srgbClr val="006699"/>
                </a:solidFill>
                <a:latin typeface="Helvetica" panose="020B0604020202020204" pitchFamily="34" charset="0"/>
              </a:rPr>
              <a:pPr algn="ctr">
                <a:spcBef>
                  <a:spcPct val="50000"/>
                </a:spcBef>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CA43D40-3BCA-4CC4-BCE0-2B11E77433DE}"/>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5BEB558B-1A8D-402E-B9D6-E8D44771E9FA}"/>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35644D38-C2D4-4B99-9159-387D141CE8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3BCD139-3A6D-4B81-8226-0503E6A6358F}"/>
              </a:ext>
            </a:extLst>
          </p:cNvPr>
          <p:cNvSpPr>
            <a:spLocks noGrp="1" noChangeArrowheads="1"/>
          </p:cNvSpPr>
          <p:nvPr>
            <p:ph type="ctrTitle"/>
          </p:nvPr>
        </p:nvSpPr>
        <p:spPr>
          <a:xfrm>
            <a:off x="685800" y="806450"/>
            <a:ext cx="7772400" cy="2127250"/>
          </a:xfrm>
        </p:spPr>
        <p:txBody>
          <a:bodyPr/>
          <a:lstStyle/>
          <a:p>
            <a:pPr eaLnBrk="1" hangingPunct="1"/>
            <a:r>
              <a:rPr lang="en-US" altLang="en-US" dirty="0"/>
              <a:t>Chapter 7:  Virtual Memory &amp; Mass Storage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614AF0F-0564-40AA-8F76-6152AC6E0CC9}"/>
              </a:ext>
            </a:extLst>
          </p:cNvPr>
          <p:cNvSpPr>
            <a:spLocks noGrp="1" noChangeArrowheads="1"/>
          </p:cNvSpPr>
          <p:nvPr>
            <p:ph type="title"/>
          </p:nvPr>
        </p:nvSpPr>
        <p:spPr>
          <a:xfrm>
            <a:off x="457200" y="248268"/>
            <a:ext cx="8229600" cy="576262"/>
          </a:xfrm>
        </p:spPr>
        <p:txBody>
          <a:bodyPr/>
          <a:lstStyle/>
          <a:p>
            <a:pPr eaLnBrk="1" hangingPunct="1"/>
            <a:r>
              <a:rPr lang="en-US" altLang="en-US" dirty="0"/>
              <a:t>Steps in Handling Page Fault</a:t>
            </a:r>
          </a:p>
        </p:txBody>
      </p:sp>
      <p:sp>
        <p:nvSpPr>
          <p:cNvPr id="18435" name="Rectangle 3">
            <a:extLst>
              <a:ext uri="{FF2B5EF4-FFF2-40B4-BE49-F238E27FC236}">
                <a16:creationId xmlns:a16="http://schemas.microsoft.com/office/drawing/2014/main" id="{663B1E5A-B195-422A-B1B4-080156B3A5F1}"/>
              </a:ext>
            </a:extLst>
          </p:cNvPr>
          <p:cNvSpPr>
            <a:spLocks noGrp="1" noChangeArrowheads="1"/>
          </p:cNvSpPr>
          <p:nvPr>
            <p:ph type="body" idx="1"/>
          </p:nvPr>
        </p:nvSpPr>
        <p:spPr>
          <a:xfrm>
            <a:off x="839755" y="1390261"/>
            <a:ext cx="7707086" cy="4010414"/>
          </a:xfrm>
        </p:spPr>
        <p:txBody>
          <a:bodyPr/>
          <a:lstStyle/>
          <a:p>
            <a:pPr>
              <a:lnSpc>
                <a:spcPct val="90000"/>
              </a:lnSpc>
              <a:buFont typeface="+mj-lt"/>
              <a:buAutoNum type="arabicPeriod"/>
              <a:defRPr/>
            </a:pPr>
            <a:r>
              <a:rPr lang="en-US" altLang="en-US" dirty="0"/>
              <a:t>If there is a reference to a page, first reference to that page will trap to operating system </a:t>
            </a:r>
          </a:p>
          <a:p>
            <a:pPr lvl="1">
              <a:lnSpc>
                <a:spcPct val="90000"/>
              </a:lnSpc>
              <a:defRPr/>
            </a:pPr>
            <a:r>
              <a:rPr lang="en-US" altLang="en-US" dirty="0">
                <a:sym typeface="Symbol" pitchFamily="18" charset="2"/>
              </a:rPr>
              <a:t>Page fault</a:t>
            </a:r>
          </a:p>
          <a:p>
            <a:pPr>
              <a:lnSpc>
                <a:spcPct val="90000"/>
              </a:lnSpc>
              <a:buFont typeface="Monotype Sorts" pitchFamily="-84" charset="2"/>
              <a:buAutoNum type="arabicPeriod"/>
              <a:defRPr/>
            </a:pPr>
            <a:r>
              <a:rPr lang="en-US" altLang="en-US" dirty="0">
                <a:sym typeface="Symbol" pitchFamily="18" charset="2"/>
              </a:rPr>
              <a:t>Operating system looks at another table to decide:</a:t>
            </a:r>
          </a:p>
          <a:p>
            <a:pPr marL="798513" lvl="1" indent="-341313">
              <a:lnSpc>
                <a:spcPct val="90000"/>
              </a:lnSpc>
              <a:defRPr/>
            </a:pPr>
            <a:r>
              <a:rPr lang="en-US" altLang="en-US" dirty="0"/>
              <a:t>Invalid reference </a:t>
            </a:r>
            <a:r>
              <a:rPr lang="en-US" altLang="en-US" dirty="0">
                <a:sym typeface="Symbol" pitchFamily="18" charset="2"/>
              </a:rPr>
              <a:t> abort</a:t>
            </a:r>
          </a:p>
          <a:p>
            <a:pPr marL="798513" lvl="1" indent="-341313">
              <a:lnSpc>
                <a:spcPct val="90000"/>
              </a:lnSpc>
              <a:defRPr/>
            </a:pPr>
            <a:r>
              <a:rPr lang="en-US" altLang="en-US" dirty="0">
                <a:sym typeface="Symbol" pitchFamily="18" charset="2"/>
              </a:rPr>
              <a:t>Just not in memory</a:t>
            </a:r>
          </a:p>
          <a:p>
            <a:pPr>
              <a:lnSpc>
                <a:spcPct val="90000"/>
              </a:lnSpc>
              <a:buFont typeface="Monotype Sorts" pitchFamily="-84" charset="2"/>
              <a:buAutoNum type="arabicPeriod"/>
              <a:defRPr/>
            </a:pPr>
            <a:r>
              <a:rPr lang="en-US" altLang="en-US" dirty="0">
                <a:sym typeface="Symbol" pitchFamily="18" charset="2"/>
              </a:rPr>
              <a:t>Find free frame</a:t>
            </a:r>
          </a:p>
          <a:p>
            <a:pPr>
              <a:lnSpc>
                <a:spcPct val="90000"/>
              </a:lnSpc>
              <a:buFont typeface="Monotype Sorts" pitchFamily="-84" charset="2"/>
              <a:buAutoNum type="arabicPeriod"/>
              <a:defRPr/>
            </a:pPr>
            <a:r>
              <a:rPr lang="en-US" altLang="en-US" dirty="0">
                <a:sym typeface="Symbol" pitchFamily="18" charset="2"/>
              </a:rPr>
              <a:t>Swap page into frame via scheduled disk operation</a:t>
            </a:r>
          </a:p>
          <a:p>
            <a:pPr>
              <a:lnSpc>
                <a:spcPct val="90000"/>
              </a:lnSpc>
              <a:buFont typeface="Monotype Sorts" pitchFamily="-84" charset="2"/>
              <a:buAutoNum type="arabicPeriod"/>
              <a:defRPr/>
            </a:pPr>
            <a:r>
              <a:rPr lang="en-US" altLang="en-US" dirty="0">
                <a:sym typeface="Symbol" pitchFamily="18" charset="2"/>
              </a:rPr>
              <a:t>Reset tables to indicate page now in memory</a:t>
            </a:r>
            <a:br>
              <a:rPr lang="en-US" altLang="en-US" dirty="0">
                <a:sym typeface="Symbol" pitchFamily="18" charset="2"/>
              </a:rPr>
            </a:br>
            <a:r>
              <a:rPr lang="en-US" altLang="en-US" dirty="0">
                <a:sym typeface="Symbol" pitchFamily="18" charset="2"/>
              </a:rPr>
              <a:t>Set validation bit = </a:t>
            </a:r>
            <a:r>
              <a:rPr lang="en-US" altLang="en-US" b="1" dirty="0">
                <a:solidFill>
                  <a:srgbClr val="FF0000"/>
                </a:solidFill>
                <a:sym typeface="Symbol" pitchFamily="18" charset="2"/>
              </a:rPr>
              <a:t>v</a:t>
            </a:r>
            <a:endParaRPr lang="en-US" altLang="en-US" dirty="0">
              <a:sym typeface="Symbol" pitchFamily="18" charset="2"/>
            </a:endParaRPr>
          </a:p>
          <a:p>
            <a:pPr>
              <a:lnSpc>
                <a:spcPct val="90000"/>
              </a:lnSpc>
              <a:buFont typeface="Monotype Sorts" pitchFamily="-84" charset="2"/>
              <a:buAutoNum type="arabicPeriod"/>
              <a:defRPr/>
            </a:pPr>
            <a:r>
              <a:rPr lang="en-US" altLang="en-US" dirty="0">
                <a:sym typeface="Symbol" pitchFamily="18" charset="2"/>
              </a:rPr>
              <a:t>Restart the instruction that caused the page fault</a:t>
            </a:r>
          </a:p>
          <a:p>
            <a:pPr>
              <a:lnSpc>
                <a:spcPct val="90000"/>
              </a:lnSpc>
              <a:buFont typeface="Monotype Sorts" pitchFamily="-84" charset="2"/>
              <a:buNone/>
              <a:defRPr/>
            </a:pPr>
            <a:endParaRPr lang="en-US" altLang="en-US" dirty="0">
              <a:sym typeface="Symbol" pitchFamily="18"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45744E8-6995-495D-B4E9-CB8155552BF9}"/>
              </a:ext>
            </a:extLst>
          </p:cNvPr>
          <p:cNvSpPr>
            <a:spLocks noGrp="1" noChangeArrowheads="1"/>
          </p:cNvSpPr>
          <p:nvPr>
            <p:ph type="title"/>
          </p:nvPr>
        </p:nvSpPr>
        <p:spPr>
          <a:xfrm>
            <a:off x="671804" y="244899"/>
            <a:ext cx="8515059" cy="576262"/>
          </a:xfrm>
        </p:spPr>
        <p:txBody>
          <a:bodyPr/>
          <a:lstStyle/>
          <a:p>
            <a:pPr eaLnBrk="1" hangingPunct="1"/>
            <a:r>
              <a:rPr lang="en-US" altLang="en-US" dirty="0"/>
              <a:t>Steps in Handling a Page Fault (Cont.)</a:t>
            </a:r>
          </a:p>
        </p:txBody>
      </p:sp>
      <p:pic>
        <p:nvPicPr>
          <p:cNvPr id="19459" name="Picture 4" descr="9">
            <a:extLst>
              <a:ext uri="{FF2B5EF4-FFF2-40B4-BE49-F238E27FC236}">
                <a16:creationId xmlns:a16="http://schemas.microsoft.com/office/drawing/2014/main" id="{4C87B603-A2E7-4FAE-A0CB-D034C608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1217613"/>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1A455AE-86AA-4EA2-9575-6B5ABC9901C2}"/>
              </a:ext>
            </a:extLst>
          </p:cNvPr>
          <p:cNvSpPr>
            <a:spLocks noGrp="1" noChangeArrowheads="1"/>
          </p:cNvSpPr>
          <p:nvPr>
            <p:ph type="title"/>
          </p:nvPr>
        </p:nvSpPr>
        <p:spPr>
          <a:xfrm>
            <a:off x="457200" y="238937"/>
            <a:ext cx="8229600" cy="576262"/>
          </a:xfrm>
        </p:spPr>
        <p:txBody>
          <a:bodyPr/>
          <a:lstStyle/>
          <a:p>
            <a:pPr eaLnBrk="1" hangingPunct="1"/>
            <a:r>
              <a:rPr lang="en-US" altLang="en-US" dirty="0"/>
              <a:t>Free-Frame List</a:t>
            </a:r>
          </a:p>
        </p:txBody>
      </p:sp>
      <p:sp>
        <p:nvSpPr>
          <p:cNvPr id="22531" name="Rectangle 3">
            <a:extLst>
              <a:ext uri="{FF2B5EF4-FFF2-40B4-BE49-F238E27FC236}">
                <a16:creationId xmlns:a16="http://schemas.microsoft.com/office/drawing/2014/main" id="{C1D3A033-F636-4DD5-B0D9-B3C0BC32B568}"/>
              </a:ext>
            </a:extLst>
          </p:cNvPr>
          <p:cNvSpPr>
            <a:spLocks noGrp="1" noChangeArrowheads="1"/>
          </p:cNvSpPr>
          <p:nvPr>
            <p:ph type="body" idx="1"/>
          </p:nvPr>
        </p:nvSpPr>
        <p:spPr>
          <a:xfrm>
            <a:off x="839754" y="1343903"/>
            <a:ext cx="7669764" cy="4114800"/>
          </a:xfrm>
        </p:spPr>
        <p:txBody>
          <a:bodyPr/>
          <a:lstStyle/>
          <a:p>
            <a:r>
              <a:rPr lang="en-US" altLang="en-US" dirty="0"/>
              <a:t>When a page fault occurs, the operating system must bring the desired page from secondary storage into main memory. </a:t>
            </a:r>
          </a:p>
          <a:p>
            <a:r>
              <a:rPr lang="en-US" altLang="en-US" dirty="0"/>
              <a:t>Most operating systems maintain a  </a:t>
            </a:r>
            <a:r>
              <a:rPr lang="en-US" altLang="en-US" b="1" dirty="0">
                <a:solidFill>
                  <a:srgbClr val="006699"/>
                </a:solidFill>
                <a:latin typeface="+mj-lt"/>
              </a:rPr>
              <a:t>free-frame</a:t>
            </a:r>
            <a:r>
              <a:rPr lang="en-US" altLang="en-US" b="1" dirty="0">
                <a:solidFill>
                  <a:srgbClr val="0070C0"/>
                </a:solidFill>
              </a:rPr>
              <a:t> list</a:t>
            </a:r>
            <a:r>
              <a:rPr lang="en-US" altLang="en-US" dirty="0"/>
              <a:t> -- a pool of free frames for satisfying such requests.</a:t>
            </a:r>
          </a:p>
          <a:p>
            <a:endParaRPr lang="en-US" altLang="en-US" dirty="0"/>
          </a:p>
          <a:p>
            <a:endParaRPr lang="en-US" altLang="en-US" dirty="0"/>
          </a:p>
          <a:p>
            <a:r>
              <a:rPr lang="en-US" altLang="en-US" dirty="0"/>
              <a:t>When a system starts up, all available memory is placed on the free-frame list. </a:t>
            </a:r>
          </a:p>
          <a:p>
            <a:endParaRPr lang="en-US" altLang="en-US" dirty="0"/>
          </a:p>
          <a:p>
            <a:endParaRPr lang="en-US" altLang="en-US" dirty="0"/>
          </a:p>
        </p:txBody>
      </p:sp>
      <p:pic>
        <p:nvPicPr>
          <p:cNvPr id="22532" name="Picture 2" descr="B:\os-book\os10-dir\Slides-WORK-area\Figures-dir\ch10\JPG-dir\10_06.jpg">
            <a:extLst>
              <a:ext uri="{FF2B5EF4-FFF2-40B4-BE49-F238E27FC236}">
                <a16:creationId xmlns:a16="http://schemas.microsoft.com/office/drawing/2014/main" id="{74C1D426-4DEE-495E-BFD2-9DDD43D1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208" y="2827988"/>
            <a:ext cx="45466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3106162-FA5D-4204-BC6B-FC492CAB83B5}"/>
              </a:ext>
            </a:extLst>
          </p:cNvPr>
          <p:cNvSpPr>
            <a:spLocks noGrp="1" noChangeArrowheads="1"/>
          </p:cNvSpPr>
          <p:nvPr>
            <p:ph type="title"/>
          </p:nvPr>
        </p:nvSpPr>
        <p:spPr>
          <a:xfrm>
            <a:off x="898621" y="242727"/>
            <a:ext cx="7869237" cy="576263"/>
          </a:xfrm>
        </p:spPr>
        <p:txBody>
          <a:bodyPr/>
          <a:lstStyle/>
          <a:p>
            <a:pPr eaLnBrk="1" hangingPunct="1"/>
            <a:br>
              <a:rPr lang="en-US" altLang="en-US" sz="3000" dirty="0"/>
            </a:br>
            <a:r>
              <a:rPr lang="en-US" altLang="en-US" sz="3000" dirty="0"/>
              <a:t>Stages in Demand Paging – Worse Case</a:t>
            </a:r>
          </a:p>
        </p:txBody>
      </p:sp>
      <p:sp>
        <p:nvSpPr>
          <p:cNvPr id="23555" name="Rectangle 3">
            <a:extLst>
              <a:ext uri="{FF2B5EF4-FFF2-40B4-BE49-F238E27FC236}">
                <a16:creationId xmlns:a16="http://schemas.microsoft.com/office/drawing/2014/main" id="{D59FD618-6420-46F8-ADA3-3B84918F6C03}"/>
              </a:ext>
            </a:extLst>
          </p:cNvPr>
          <p:cNvSpPr>
            <a:spLocks noGrp="1" noChangeArrowheads="1"/>
          </p:cNvSpPr>
          <p:nvPr>
            <p:ph type="body" idx="1"/>
          </p:nvPr>
        </p:nvSpPr>
        <p:spPr>
          <a:xfrm>
            <a:off x="811763" y="1324271"/>
            <a:ext cx="7651101" cy="4849812"/>
          </a:xfrm>
        </p:spPr>
        <p:txBody>
          <a:bodyPr/>
          <a:lstStyle/>
          <a:p>
            <a:pPr>
              <a:buFont typeface="Arial" panose="020B0604020202020204" pitchFamily="34" charset="0"/>
              <a:buAutoNum type="arabicPeriod"/>
              <a:tabLst>
                <a:tab pos="2163763" algn="l"/>
                <a:tab pos="2855913" algn="l"/>
              </a:tabLst>
            </a:pPr>
            <a:r>
              <a:rPr lang="en-US" altLang="en-US" dirty="0"/>
              <a:t>Trap to the operating system</a:t>
            </a:r>
          </a:p>
          <a:p>
            <a:pPr>
              <a:buFont typeface="Arial" panose="020B0604020202020204" pitchFamily="34" charset="0"/>
              <a:buAutoNum type="arabicPeriod"/>
              <a:tabLst>
                <a:tab pos="2163763" algn="l"/>
                <a:tab pos="2855913" algn="l"/>
              </a:tabLst>
            </a:pPr>
            <a:r>
              <a:rPr lang="en-US" altLang="en-US" dirty="0"/>
              <a:t>Save the user registers and process state</a:t>
            </a:r>
          </a:p>
          <a:p>
            <a:pPr>
              <a:buFont typeface="Arial" panose="020B0604020202020204" pitchFamily="34" charset="0"/>
              <a:buAutoNum type="arabicPeriod"/>
              <a:tabLst>
                <a:tab pos="2163763" algn="l"/>
                <a:tab pos="2855913" algn="l"/>
              </a:tabLst>
            </a:pPr>
            <a:r>
              <a:rPr lang="en-US" altLang="en-US" dirty="0"/>
              <a:t>Determine that the interrupt was a page fault</a:t>
            </a:r>
          </a:p>
          <a:p>
            <a:pPr>
              <a:buFont typeface="Arial" panose="020B0604020202020204" pitchFamily="34" charset="0"/>
              <a:buAutoNum type="arabicPeriod"/>
              <a:tabLst>
                <a:tab pos="2163763" algn="l"/>
                <a:tab pos="2855913" algn="l"/>
              </a:tabLst>
            </a:pPr>
            <a:r>
              <a:rPr lang="en-US" altLang="en-US" dirty="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dirty="0"/>
              <a:t>Issue a read from the disk to a free frame:</a:t>
            </a:r>
          </a:p>
          <a:p>
            <a:pPr marL="800100" lvl="1" indent="-342900">
              <a:buFont typeface="+mj-lt"/>
              <a:buAutoNum type="alphaLcParenR"/>
              <a:tabLst>
                <a:tab pos="2163763" algn="l"/>
                <a:tab pos="2855913" algn="l"/>
              </a:tabLst>
            </a:pPr>
            <a:r>
              <a:rPr lang="en-US" altLang="en-US" dirty="0"/>
              <a:t>Wait in a queue for this device until the read request is serviced</a:t>
            </a:r>
          </a:p>
          <a:p>
            <a:pPr marL="798513" lvl="1" indent="-341313">
              <a:buFont typeface="Arial" panose="020B0604020202020204" pitchFamily="34" charset="0"/>
              <a:buAutoNum type="alphaLcParenR"/>
              <a:tabLst>
                <a:tab pos="2163763" algn="l"/>
                <a:tab pos="2855913" algn="l"/>
              </a:tabLst>
            </a:pPr>
            <a:r>
              <a:rPr lang="en-US" altLang="en-US" dirty="0"/>
              <a:t>Wait for the device seek and/or latency time</a:t>
            </a:r>
          </a:p>
          <a:p>
            <a:pPr marL="798513" lvl="1" indent="-341313">
              <a:buFont typeface="Arial" panose="020B0604020202020204" pitchFamily="34" charset="0"/>
              <a:buAutoNum type="alphaLcParenR"/>
              <a:tabLst>
                <a:tab pos="2163763" algn="l"/>
                <a:tab pos="2855913" algn="l"/>
              </a:tabLst>
            </a:pPr>
            <a:r>
              <a:rPr lang="en-US" altLang="en-US" dirty="0"/>
              <a:t>Begin the transfer of the page to a free frame</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F1F3F51-F06E-4908-B338-588E54F1A2EF}"/>
              </a:ext>
            </a:extLst>
          </p:cNvPr>
          <p:cNvSpPr>
            <a:spLocks noGrp="1" noChangeArrowheads="1"/>
          </p:cNvSpPr>
          <p:nvPr>
            <p:ph type="title"/>
          </p:nvPr>
        </p:nvSpPr>
        <p:spPr>
          <a:xfrm>
            <a:off x="1133961" y="238937"/>
            <a:ext cx="7315200" cy="569912"/>
          </a:xfrm>
        </p:spPr>
        <p:txBody>
          <a:bodyPr/>
          <a:lstStyle/>
          <a:p>
            <a:pPr eaLnBrk="1" hangingPunct="1"/>
            <a:r>
              <a:rPr lang="en-US" altLang="en-US" dirty="0"/>
              <a:t>Stages in Demand Paging  (Cont.)</a:t>
            </a:r>
          </a:p>
        </p:txBody>
      </p:sp>
      <p:sp>
        <p:nvSpPr>
          <p:cNvPr id="24579" name="Rectangle 3">
            <a:extLst>
              <a:ext uri="{FF2B5EF4-FFF2-40B4-BE49-F238E27FC236}">
                <a16:creationId xmlns:a16="http://schemas.microsoft.com/office/drawing/2014/main" id="{004CF6A9-3B99-4D5B-BF8C-4531B091334A}"/>
              </a:ext>
            </a:extLst>
          </p:cNvPr>
          <p:cNvSpPr>
            <a:spLocks noGrp="1" noChangeArrowheads="1"/>
          </p:cNvSpPr>
          <p:nvPr>
            <p:ph type="body" idx="1"/>
          </p:nvPr>
        </p:nvSpPr>
        <p:spPr>
          <a:xfrm>
            <a:off x="846201" y="1377046"/>
            <a:ext cx="8036541" cy="4849813"/>
          </a:xfrm>
        </p:spPr>
        <p:txBody>
          <a:bodyPr/>
          <a:lstStyle/>
          <a:p>
            <a:pPr>
              <a:buFont typeface="Monotype Sorts" pitchFamily="-84" charset="2"/>
              <a:buAutoNum type="arabicPeriod" startAt="6"/>
              <a:tabLst>
                <a:tab pos="2163763" algn="l"/>
                <a:tab pos="2855913" algn="l"/>
              </a:tabLst>
            </a:pPr>
            <a:r>
              <a:rPr lang="en-US" altLang="en-US" dirty="0"/>
              <a:t>  While waiting, allocate the CPU to some other user</a:t>
            </a:r>
          </a:p>
          <a:p>
            <a:pPr>
              <a:buFont typeface="Monotype Sorts" pitchFamily="-84" charset="2"/>
              <a:buAutoNum type="arabicPeriod" startAt="6"/>
              <a:tabLst>
                <a:tab pos="2163763" algn="l"/>
                <a:tab pos="2855913" algn="l"/>
              </a:tabLst>
            </a:pPr>
            <a:r>
              <a:rPr lang="en-US" altLang="en-US" dirty="0"/>
              <a:t>  Receive an interrupt from the disk I/O subsystem (I/O   completed)</a:t>
            </a:r>
          </a:p>
          <a:p>
            <a:pPr>
              <a:buFont typeface="Monotype Sorts" pitchFamily="-84" charset="2"/>
              <a:buAutoNum type="arabicPeriod" startAt="6"/>
              <a:tabLst>
                <a:tab pos="2163763" algn="l"/>
                <a:tab pos="2855913" algn="l"/>
              </a:tabLst>
            </a:pPr>
            <a:r>
              <a:rPr lang="en-US" altLang="en-US" dirty="0"/>
              <a:t>  Save the registers and process state for the other user</a:t>
            </a:r>
          </a:p>
          <a:p>
            <a:pPr>
              <a:buFont typeface="Monotype Sorts" pitchFamily="-84" charset="2"/>
              <a:buAutoNum type="arabicPeriod" startAt="6"/>
              <a:tabLst>
                <a:tab pos="2163763" algn="l"/>
                <a:tab pos="2855913" algn="l"/>
              </a:tabLst>
            </a:pPr>
            <a:r>
              <a:rPr lang="en-US" altLang="en-US" dirty="0"/>
              <a:t>  Determine that the interrupt was from the disk</a:t>
            </a:r>
          </a:p>
          <a:p>
            <a:pPr>
              <a:buFont typeface="Monotype Sorts" pitchFamily="-84" charset="2"/>
              <a:buAutoNum type="arabicPeriod" startAt="6"/>
              <a:tabLst>
                <a:tab pos="2163763" algn="l"/>
                <a:tab pos="2855913" algn="l"/>
              </a:tabLst>
            </a:pPr>
            <a:r>
              <a:rPr lang="en-US" altLang="en-US" dirty="0"/>
              <a:t>  Correct the page table and other tables to show page is now in memory</a:t>
            </a:r>
          </a:p>
          <a:p>
            <a:pPr>
              <a:buFont typeface="Monotype Sorts" pitchFamily="-84" charset="2"/>
              <a:buAutoNum type="arabicPeriod" startAt="6"/>
              <a:tabLst>
                <a:tab pos="2163763" algn="l"/>
                <a:tab pos="2855913" algn="l"/>
              </a:tabLst>
            </a:pPr>
            <a:r>
              <a:rPr lang="en-US" altLang="en-US" dirty="0"/>
              <a:t>  Wait for the CPU to be allocated to this process again</a:t>
            </a:r>
          </a:p>
          <a:p>
            <a:pPr>
              <a:buFont typeface="Monotype Sorts" pitchFamily="-84" charset="2"/>
              <a:buAutoNum type="arabicPeriod" startAt="6"/>
              <a:tabLst>
                <a:tab pos="2163763" algn="l"/>
                <a:tab pos="2855913" algn="l"/>
              </a:tabLst>
            </a:pPr>
            <a:r>
              <a:rPr lang="en-US" altLang="en-US" dirty="0"/>
              <a:t>  Restore the user registers, process state, and new page table, and then  </a:t>
            </a:r>
          </a:p>
          <a:p>
            <a:pPr marL="0" indent="0">
              <a:spcBef>
                <a:spcPts val="0"/>
              </a:spcBef>
              <a:buNone/>
              <a:tabLst>
                <a:tab pos="2163763" algn="l"/>
                <a:tab pos="2855913" algn="l"/>
              </a:tabLst>
            </a:pPr>
            <a:r>
              <a:rPr lang="en-US" altLang="en-US" dirty="0"/>
              <a:t>        resume the interrupted instruction</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C488EA0-8C3D-457E-9DD0-39B97907401E}"/>
              </a:ext>
            </a:extLst>
          </p:cNvPr>
          <p:cNvSpPr>
            <a:spLocks noGrp="1" noChangeArrowheads="1"/>
          </p:cNvSpPr>
          <p:nvPr>
            <p:ph type="title"/>
          </p:nvPr>
        </p:nvSpPr>
        <p:spPr>
          <a:xfrm>
            <a:off x="1047909" y="237771"/>
            <a:ext cx="7869237" cy="576262"/>
          </a:xfrm>
        </p:spPr>
        <p:txBody>
          <a:bodyPr/>
          <a:lstStyle/>
          <a:p>
            <a:pPr eaLnBrk="1" hangingPunct="1"/>
            <a:r>
              <a:rPr lang="en-US" altLang="en-US" sz="3000" dirty="0"/>
              <a:t>What Happens if There is no Free Frame?</a:t>
            </a:r>
          </a:p>
        </p:txBody>
      </p:sp>
      <p:sp>
        <p:nvSpPr>
          <p:cNvPr id="31747" name="Rectangle 3">
            <a:extLst>
              <a:ext uri="{FF2B5EF4-FFF2-40B4-BE49-F238E27FC236}">
                <a16:creationId xmlns:a16="http://schemas.microsoft.com/office/drawing/2014/main" id="{7C4E993E-0F50-409F-A8A7-195A5B940BFA}"/>
              </a:ext>
            </a:extLst>
          </p:cNvPr>
          <p:cNvSpPr>
            <a:spLocks noGrp="1" noChangeArrowheads="1"/>
          </p:cNvSpPr>
          <p:nvPr>
            <p:ph type="body" idx="1"/>
          </p:nvPr>
        </p:nvSpPr>
        <p:spPr>
          <a:xfrm>
            <a:off x="858417" y="1133475"/>
            <a:ext cx="7679093" cy="4511675"/>
          </a:xfrm>
        </p:spPr>
        <p:txBody>
          <a:bodyPr/>
          <a:lstStyle/>
          <a:p>
            <a:r>
              <a:rPr lang="en-US" altLang="en-US" dirty="0"/>
              <a:t>Page replacement – find some page in memory, but not really in use, page it out</a:t>
            </a:r>
          </a:p>
          <a:p>
            <a:pPr lvl="1"/>
            <a:r>
              <a:rPr lang="en-US" altLang="en-US" dirty="0"/>
              <a:t>Algorithm – terminate? swap out? replace the page?</a:t>
            </a:r>
          </a:p>
          <a:p>
            <a:pPr lvl="1"/>
            <a:r>
              <a:rPr lang="en-US" altLang="en-US" dirty="0"/>
              <a:t>Performance – want an algorithm which will result in minimum number of page faults</a:t>
            </a:r>
          </a:p>
          <a:p>
            <a:r>
              <a:rPr lang="en-US" altLang="en-US" dirty="0"/>
              <a:t>Same page may be brought into memory several times</a:t>
            </a:r>
          </a:p>
          <a:p>
            <a:pPr>
              <a:buFont typeface="Monotype Sorts" pitchFamily="-84" charset="2"/>
              <a:buNone/>
            </a:pPr>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60E5859-1ADF-409F-B8A3-01A46FD0EFA6}"/>
              </a:ext>
            </a:extLst>
          </p:cNvPr>
          <p:cNvSpPr>
            <a:spLocks noGrp="1" noChangeArrowheads="1"/>
          </p:cNvSpPr>
          <p:nvPr>
            <p:ph type="title"/>
          </p:nvPr>
        </p:nvSpPr>
        <p:spPr>
          <a:xfrm>
            <a:off x="993775" y="235568"/>
            <a:ext cx="7693025" cy="576262"/>
          </a:xfrm>
        </p:spPr>
        <p:txBody>
          <a:bodyPr/>
          <a:lstStyle/>
          <a:p>
            <a:pPr eaLnBrk="1" hangingPunct="1"/>
            <a:r>
              <a:rPr lang="en-US" altLang="en-US" dirty="0"/>
              <a:t>Need For Page Replacement</a:t>
            </a:r>
          </a:p>
        </p:txBody>
      </p:sp>
      <p:pic>
        <p:nvPicPr>
          <p:cNvPr id="33795" name="Picture 4" descr="B:\os-book\os10-dir\Slides-WORK-area\Figures-dir\ch10\JPG-dir\10_09.jpg">
            <a:extLst>
              <a:ext uri="{FF2B5EF4-FFF2-40B4-BE49-F238E27FC236}">
                <a16:creationId xmlns:a16="http://schemas.microsoft.com/office/drawing/2014/main" id="{74BEFCE0-4636-4163-8B0B-DF7F5FF02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950" y="1357313"/>
            <a:ext cx="6786563"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A23D0E3-2B35-4747-8B9E-6B7BFD7D4063}"/>
              </a:ext>
            </a:extLst>
          </p:cNvPr>
          <p:cNvSpPr>
            <a:spLocks noGrp="1" noChangeArrowheads="1"/>
          </p:cNvSpPr>
          <p:nvPr>
            <p:ph type="title"/>
          </p:nvPr>
        </p:nvSpPr>
        <p:spPr>
          <a:xfrm>
            <a:off x="976860" y="238161"/>
            <a:ext cx="7607300" cy="576262"/>
          </a:xfrm>
        </p:spPr>
        <p:txBody>
          <a:bodyPr/>
          <a:lstStyle/>
          <a:p>
            <a:pPr eaLnBrk="1" hangingPunct="1"/>
            <a:r>
              <a:rPr lang="en-US" altLang="en-US" dirty="0"/>
              <a:t>Basic Page Replacement</a:t>
            </a:r>
          </a:p>
        </p:txBody>
      </p:sp>
      <p:sp>
        <p:nvSpPr>
          <p:cNvPr id="34819" name="Rectangle 3">
            <a:extLst>
              <a:ext uri="{FF2B5EF4-FFF2-40B4-BE49-F238E27FC236}">
                <a16:creationId xmlns:a16="http://schemas.microsoft.com/office/drawing/2014/main" id="{36D9B5FA-26B2-48A5-8A7B-413D741468EE}"/>
              </a:ext>
            </a:extLst>
          </p:cNvPr>
          <p:cNvSpPr>
            <a:spLocks noGrp="1" noChangeArrowheads="1"/>
          </p:cNvSpPr>
          <p:nvPr>
            <p:ph type="body" idx="1"/>
          </p:nvPr>
        </p:nvSpPr>
        <p:spPr>
          <a:xfrm>
            <a:off x="858416" y="1122363"/>
            <a:ext cx="7607299" cy="4457700"/>
          </a:xfrm>
        </p:spPr>
        <p:txBody>
          <a:bodyPr/>
          <a:lstStyle/>
          <a:p>
            <a:pPr marL="379413" indent="-379413">
              <a:buFont typeface="Monotype Sorts" pitchFamily="-84" charset="2"/>
              <a:buAutoNum type="arabicPeriod"/>
            </a:pPr>
            <a:r>
              <a:rPr lang="en-US" altLang="en-US" dirty="0"/>
              <a:t>Find the location of the desired page on disk</a:t>
            </a:r>
          </a:p>
          <a:p>
            <a:pPr marL="379413" indent="-379413">
              <a:buFont typeface="Monotype Sorts" pitchFamily="-84" charset="2"/>
              <a:buAutoNum type="arabicPeriod"/>
            </a:pPr>
            <a:r>
              <a:rPr lang="en-US" altLang="en-US" dirty="0"/>
              <a:t>Find a free frame:</a:t>
            </a:r>
            <a:br>
              <a:rPr lang="en-US" altLang="en-US" dirty="0"/>
            </a:br>
            <a:r>
              <a:rPr lang="en-US" altLang="en-US" dirty="0"/>
              <a:t>   -  If there is a free frame, use it</a:t>
            </a:r>
            <a:br>
              <a:rPr lang="en-US" altLang="en-US" dirty="0"/>
            </a:br>
            <a:r>
              <a:rPr lang="en-US" altLang="en-US" dirty="0"/>
              <a:t>   -  If there is no free frame, use a page replacement algorithm to select a </a:t>
            </a:r>
            <a:r>
              <a:rPr lang="en-US" altLang="en-US" b="1" dirty="0">
                <a:solidFill>
                  <a:srgbClr val="006699"/>
                </a:solidFill>
                <a:latin typeface="+mj-lt"/>
              </a:rPr>
              <a:t>victim</a:t>
            </a:r>
            <a:r>
              <a:rPr lang="en-US" altLang="en-US" dirty="0">
                <a:solidFill>
                  <a:srgbClr val="3366FF"/>
                </a:solidFill>
              </a:rPr>
              <a:t> </a:t>
            </a:r>
            <a:r>
              <a:rPr lang="en-US" altLang="en-US" b="1" dirty="0">
                <a:solidFill>
                  <a:srgbClr val="006699"/>
                </a:solidFill>
                <a:latin typeface="+mj-lt"/>
              </a:rPr>
              <a:t>frame</a:t>
            </a:r>
            <a:br>
              <a:rPr lang="en-US" altLang="en-US" b="1" dirty="0">
                <a:solidFill>
                  <a:srgbClr val="3366FF"/>
                </a:solidFill>
              </a:rPr>
            </a:br>
            <a:r>
              <a:rPr lang="en-US" altLang="en-US" b="1" dirty="0">
                <a:solidFill>
                  <a:srgbClr val="3366FF"/>
                </a:solidFill>
              </a:rPr>
              <a:t>   </a:t>
            </a:r>
            <a:r>
              <a:rPr lang="en-US" altLang="en-US" dirty="0"/>
              <a:t>-</a:t>
            </a:r>
            <a:r>
              <a:rPr lang="en-US" altLang="en-US" b="1" dirty="0"/>
              <a:t>  </a:t>
            </a:r>
            <a:r>
              <a:rPr lang="en-US" altLang="en-US" dirty="0"/>
              <a:t>Write victim frame to disk if dirty</a:t>
            </a:r>
          </a:p>
          <a:p>
            <a:pPr marL="379413" indent="-379413">
              <a:buFont typeface="Monotype Sorts" pitchFamily="-84" charset="2"/>
              <a:buAutoNum type="arabicPeriod"/>
            </a:pPr>
            <a:r>
              <a:rPr lang="en-US" altLang="en-US" dirty="0"/>
              <a:t>Bring  the desired page into the (newly) free frame; update the page and frame tables</a:t>
            </a:r>
          </a:p>
          <a:p>
            <a:pPr marL="379413" indent="-379413">
              <a:buFont typeface="Monotype Sorts" pitchFamily="-84" charset="2"/>
              <a:buAutoNum type="arabicPeriod"/>
            </a:pPr>
            <a:r>
              <a:rPr lang="en-US" altLang="en-US" dirty="0"/>
              <a:t>Continue the process by restarting the instruction that caused the trap</a:t>
            </a:r>
          </a:p>
          <a:p>
            <a:pPr marL="379413" indent="-379413">
              <a:buFont typeface="Monotype Sorts" pitchFamily="-84" charset="2"/>
              <a:buNone/>
            </a:pPr>
            <a:r>
              <a:rPr lang="en-US" altLang="en-US" dirty="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2C4BFB3-B09C-4707-8DF8-9335F3398BAF}"/>
              </a:ext>
            </a:extLst>
          </p:cNvPr>
          <p:cNvSpPr>
            <a:spLocks noGrp="1" noChangeArrowheads="1"/>
          </p:cNvSpPr>
          <p:nvPr>
            <p:ph type="title"/>
          </p:nvPr>
        </p:nvSpPr>
        <p:spPr>
          <a:xfrm>
            <a:off x="882389" y="222868"/>
            <a:ext cx="7664450" cy="576262"/>
          </a:xfrm>
        </p:spPr>
        <p:txBody>
          <a:bodyPr/>
          <a:lstStyle/>
          <a:p>
            <a:pPr eaLnBrk="1" hangingPunct="1"/>
            <a:r>
              <a:rPr lang="en-US" altLang="en-US" dirty="0"/>
              <a:t>Page Replacement</a:t>
            </a:r>
          </a:p>
        </p:txBody>
      </p:sp>
      <p:pic>
        <p:nvPicPr>
          <p:cNvPr id="35843" name="Picture 4" descr="9">
            <a:extLst>
              <a:ext uri="{FF2B5EF4-FFF2-40B4-BE49-F238E27FC236}">
                <a16:creationId xmlns:a16="http://schemas.microsoft.com/office/drawing/2014/main" id="{632D2467-D729-4E96-ABE0-D5CF1AD39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23963"/>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47214C7-1AE6-4D0E-9FB9-EBC768731FBD}"/>
              </a:ext>
            </a:extLst>
          </p:cNvPr>
          <p:cNvSpPr>
            <a:spLocks noGrp="1" noChangeArrowheads="1"/>
          </p:cNvSpPr>
          <p:nvPr>
            <p:ph type="title"/>
          </p:nvPr>
        </p:nvSpPr>
        <p:spPr>
          <a:xfrm>
            <a:off x="1214945" y="175298"/>
            <a:ext cx="7861041" cy="576262"/>
          </a:xfrm>
        </p:spPr>
        <p:txBody>
          <a:bodyPr/>
          <a:lstStyle/>
          <a:p>
            <a:pPr eaLnBrk="1" hangingPunct="1"/>
            <a:r>
              <a:rPr lang="en-US" altLang="en-US" sz="2800" dirty="0"/>
              <a:t>Page and Frame Replacement Algorithms</a:t>
            </a:r>
          </a:p>
        </p:txBody>
      </p:sp>
      <p:sp>
        <p:nvSpPr>
          <p:cNvPr id="36867" name="Rectangle 3">
            <a:extLst>
              <a:ext uri="{FF2B5EF4-FFF2-40B4-BE49-F238E27FC236}">
                <a16:creationId xmlns:a16="http://schemas.microsoft.com/office/drawing/2014/main" id="{7C092E50-7A55-4657-89B6-77C0309E7E14}"/>
              </a:ext>
            </a:extLst>
          </p:cNvPr>
          <p:cNvSpPr>
            <a:spLocks noGrp="1" noChangeArrowheads="1"/>
          </p:cNvSpPr>
          <p:nvPr>
            <p:ph type="body" idx="1"/>
          </p:nvPr>
        </p:nvSpPr>
        <p:spPr>
          <a:xfrm>
            <a:off x="821094" y="1133475"/>
            <a:ext cx="7679094" cy="4899025"/>
          </a:xfrm>
        </p:spPr>
        <p:txBody>
          <a:bodyPr/>
          <a:lstStyle/>
          <a:p>
            <a:pPr>
              <a:tabLst>
                <a:tab pos="3144838" algn="ctr"/>
              </a:tabLst>
            </a:pPr>
            <a:r>
              <a:rPr lang="en-US" altLang="en-US" b="1" dirty="0">
                <a:solidFill>
                  <a:srgbClr val="006699"/>
                </a:solidFill>
                <a:latin typeface="+mj-lt"/>
              </a:rPr>
              <a:t>Frame-allocation algorithm </a:t>
            </a:r>
            <a:r>
              <a:rPr lang="en-US" altLang="en-US" dirty="0"/>
              <a:t>determines </a:t>
            </a:r>
          </a:p>
          <a:p>
            <a:pPr lvl="1">
              <a:tabLst>
                <a:tab pos="3144838" algn="ctr"/>
              </a:tabLst>
            </a:pPr>
            <a:r>
              <a:rPr lang="en-US" altLang="en-US" dirty="0"/>
              <a:t>How many frames to give each process</a:t>
            </a:r>
          </a:p>
          <a:p>
            <a:pPr lvl="1">
              <a:tabLst>
                <a:tab pos="3144838" algn="ctr"/>
              </a:tabLst>
            </a:pPr>
            <a:r>
              <a:rPr lang="en-US" altLang="en-US" dirty="0"/>
              <a:t>Which frames to replace</a:t>
            </a:r>
          </a:p>
          <a:p>
            <a:pPr>
              <a:tabLst>
                <a:tab pos="3144838" algn="ctr"/>
              </a:tabLst>
            </a:pPr>
            <a:r>
              <a:rPr lang="en-US" altLang="en-US" b="1" dirty="0">
                <a:solidFill>
                  <a:srgbClr val="006699"/>
                </a:solidFill>
                <a:latin typeface="+mj-lt"/>
              </a:rPr>
              <a:t>Page-replacement algorithm</a:t>
            </a:r>
          </a:p>
          <a:p>
            <a:pPr lvl="1">
              <a:tabLst>
                <a:tab pos="3144838" algn="ctr"/>
              </a:tabLst>
            </a:pPr>
            <a:r>
              <a:rPr lang="en-US" altLang="en-US" dirty="0"/>
              <a:t>Want lowest page-fault rate on both first access and re-access</a:t>
            </a:r>
          </a:p>
          <a:p>
            <a:pPr>
              <a:tabLst>
                <a:tab pos="3144838" algn="ctr"/>
              </a:tabLst>
            </a:pPr>
            <a:r>
              <a:rPr lang="en-US" altLang="en-US" dirty="0"/>
              <a:t>Evaluate algorithm by running it on a particular string of memory references (reference string) and computing the number of page faults on that string</a:t>
            </a:r>
          </a:p>
          <a:p>
            <a:pPr lvl="1">
              <a:tabLst>
                <a:tab pos="3144838" algn="ctr"/>
              </a:tabLst>
            </a:pPr>
            <a:r>
              <a:rPr lang="en-US" altLang="en-US" dirty="0"/>
              <a:t>String is just page numbers, not full addresses</a:t>
            </a:r>
          </a:p>
          <a:p>
            <a:pPr lvl="1">
              <a:tabLst>
                <a:tab pos="3144838" algn="ctr"/>
              </a:tabLst>
            </a:pPr>
            <a:r>
              <a:rPr lang="en-US" altLang="en-US" dirty="0"/>
              <a:t>Repeated access to the same page does not cause a page fault</a:t>
            </a:r>
          </a:p>
          <a:p>
            <a:pPr lvl="1">
              <a:tabLst>
                <a:tab pos="3144838" algn="ctr"/>
              </a:tabLst>
            </a:pPr>
            <a:r>
              <a:rPr lang="en-US" altLang="en-US" dirty="0"/>
              <a:t>Results depend on number of frames available</a:t>
            </a:r>
          </a:p>
          <a:p>
            <a:pPr>
              <a:tabLst>
                <a:tab pos="3144838" algn="ctr"/>
              </a:tabLst>
            </a:pPr>
            <a:r>
              <a:rPr lang="en-US" altLang="en-US" dirty="0"/>
              <a:t>In all our examples, the </a:t>
            </a:r>
            <a:r>
              <a:rPr lang="en-US" altLang="en-US" b="1" dirty="0">
                <a:solidFill>
                  <a:srgbClr val="006699"/>
                </a:solidFill>
                <a:latin typeface="+mj-lt"/>
              </a:rPr>
              <a:t>reference</a:t>
            </a:r>
            <a:r>
              <a:rPr lang="en-US" altLang="en-US" b="1" dirty="0">
                <a:solidFill>
                  <a:srgbClr val="3366FF"/>
                </a:solidFill>
              </a:rPr>
              <a:t> </a:t>
            </a:r>
            <a:r>
              <a:rPr lang="en-US" altLang="en-US" b="1" dirty="0">
                <a:solidFill>
                  <a:srgbClr val="006699"/>
                </a:solidFill>
                <a:latin typeface="+mj-lt"/>
              </a:rPr>
              <a:t>string</a:t>
            </a:r>
            <a:r>
              <a:rPr lang="en-US" altLang="en-US" b="1" dirty="0">
                <a:solidFill>
                  <a:srgbClr val="3366FF"/>
                </a:solidFill>
              </a:rPr>
              <a:t> </a:t>
            </a:r>
            <a:r>
              <a:rPr lang="en-US" altLang="en-US" dirty="0"/>
              <a:t>of referenced page numbers is </a:t>
            </a:r>
          </a:p>
          <a:p>
            <a:pPr>
              <a:buFont typeface="Monotype Sorts" pitchFamily="-84" charset="2"/>
              <a:buNone/>
              <a:tabLst>
                <a:tab pos="3144838" algn="ctr"/>
              </a:tabLst>
            </a:pPr>
            <a:r>
              <a:rPr lang="en-US" altLang="en-US" dirty="0"/>
              <a:t>	               </a:t>
            </a:r>
            <a:r>
              <a:rPr lang="en-US" altLang="en-US" b="1" dirty="0">
                <a:solidFill>
                  <a:srgbClr val="FF0000"/>
                </a:solidFill>
              </a:rPr>
              <a:t>7,0,1,2,0,3,0,4,2,3,0,3,0,3,2,1,2,0,1,7,0,1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CCC7638-093C-4CC4-960F-79B01FBE9FF9}"/>
              </a:ext>
            </a:extLst>
          </p:cNvPr>
          <p:cNvSpPr>
            <a:spLocks noGrp="1" noChangeArrowheads="1"/>
          </p:cNvSpPr>
          <p:nvPr>
            <p:ph type="title"/>
          </p:nvPr>
        </p:nvSpPr>
        <p:spPr>
          <a:xfrm>
            <a:off x="457200" y="225267"/>
            <a:ext cx="8229600" cy="576262"/>
          </a:xfrm>
        </p:spPr>
        <p:txBody>
          <a:bodyPr/>
          <a:lstStyle/>
          <a:p>
            <a:pPr eaLnBrk="1" hangingPunct="1"/>
            <a:r>
              <a:rPr lang="en-US" altLang="en-US" dirty="0"/>
              <a:t>Background</a:t>
            </a:r>
          </a:p>
        </p:txBody>
      </p:sp>
      <p:sp>
        <p:nvSpPr>
          <p:cNvPr id="7171" name="Rectangle 3">
            <a:extLst>
              <a:ext uri="{FF2B5EF4-FFF2-40B4-BE49-F238E27FC236}">
                <a16:creationId xmlns:a16="http://schemas.microsoft.com/office/drawing/2014/main" id="{F8BAF45D-7AF6-46D9-974E-C552BF29A153}"/>
              </a:ext>
            </a:extLst>
          </p:cNvPr>
          <p:cNvSpPr>
            <a:spLocks noGrp="1" noChangeArrowheads="1"/>
          </p:cNvSpPr>
          <p:nvPr>
            <p:ph type="body" idx="1"/>
          </p:nvPr>
        </p:nvSpPr>
        <p:spPr>
          <a:xfrm>
            <a:off x="849087" y="1195229"/>
            <a:ext cx="7744408" cy="4530725"/>
          </a:xfrm>
        </p:spPr>
        <p:txBody>
          <a:bodyPr/>
          <a:lstStyle/>
          <a:p>
            <a:r>
              <a:rPr lang="en-US" altLang="en-US" dirty="0"/>
              <a:t>Code needs to be in memory to execute, but entire program rarely used</a:t>
            </a:r>
          </a:p>
          <a:p>
            <a:pPr lvl="1"/>
            <a:r>
              <a:rPr lang="en-US" altLang="en-US" dirty="0"/>
              <a:t>Error code, unusual routines, large data structures</a:t>
            </a:r>
          </a:p>
          <a:p>
            <a:r>
              <a:rPr lang="en-US" altLang="en-US" dirty="0"/>
              <a:t>Entire program code not needed at same time</a:t>
            </a:r>
          </a:p>
          <a:p>
            <a:r>
              <a:rPr lang="en-US" altLang="en-US" dirty="0"/>
              <a:t>Consider ability to execute partially-loaded program</a:t>
            </a:r>
          </a:p>
          <a:p>
            <a:pPr lvl="1"/>
            <a:r>
              <a:rPr lang="en-US" altLang="en-US" dirty="0"/>
              <a:t>Program no longer constrained by limits of physical memory</a:t>
            </a:r>
          </a:p>
          <a:p>
            <a:pPr lvl="1"/>
            <a:r>
              <a:rPr lang="en-US" altLang="en-US" dirty="0"/>
              <a:t>Each program takes less memory while running -&gt; more programs run at the same time</a:t>
            </a:r>
          </a:p>
          <a:p>
            <a:pPr lvl="2"/>
            <a:r>
              <a:rPr lang="en-US" altLang="en-US" dirty="0"/>
              <a:t>Increased CPU utilization and throughput with no increase in response time or turnaround time</a:t>
            </a:r>
          </a:p>
          <a:p>
            <a:pPr lvl="1"/>
            <a:r>
              <a:rPr lang="en-US" altLang="en-US" dirty="0"/>
              <a:t>Less I/O needed to load or swap programs into memory -&gt; each user program runs faster</a:t>
            </a:r>
          </a:p>
          <a:p>
            <a:pPr lvl="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CA6CF77-12AF-4EC2-89B1-0E20EC3A225C}"/>
              </a:ext>
            </a:extLst>
          </p:cNvPr>
          <p:cNvSpPr>
            <a:spLocks noGrp="1" noChangeArrowheads="1"/>
          </p:cNvSpPr>
          <p:nvPr>
            <p:ph type="title"/>
          </p:nvPr>
        </p:nvSpPr>
        <p:spPr>
          <a:xfrm>
            <a:off x="894735" y="241529"/>
            <a:ext cx="7821612" cy="576262"/>
          </a:xfrm>
        </p:spPr>
        <p:txBody>
          <a:bodyPr/>
          <a:lstStyle/>
          <a:p>
            <a:pPr eaLnBrk="1" hangingPunct="1"/>
            <a:r>
              <a:rPr lang="en-US" altLang="en-US"/>
              <a:t>First-In-First-Out (FIFO) Algorithm</a:t>
            </a:r>
          </a:p>
        </p:txBody>
      </p:sp>
      <p:sp>
        <p:nvSpPr>
          <p:cNvPr id="38915" name="Rectangle 3">
            <a:extLst>
              <a:ext uri="{FF2B5EF4-FFF2-40B4-BE49-F238E27FC236}">
                <a16:creationId xmlns:a16="http://schemas.microsoft.com/office/drawing/2014/main" id="{6D1D5755-163C-4203-ABC8-2DA1622DF8E5}"/>
              </a:ext>
            </a:extLst>
          </p:cNvPr>
          <p:cNvSpPr>
            <a:spLocks noGrp="1" noChangeArrowheads="1"/>
          </p:cNvSpPr>
          <p:nvPr>
            <p:ph type="body" idx="1"/>
          </p:nvPr>
        </p:nvSpPr>
        <p:spPr>
          <a:xfrm>
            <a:off x="894735" y="1052513"/>
            <a:ext cx="7582515" cy="5762625"/>
          </a:xfrm>
        </p:spPr>
        <p:txBody>
          <a:bodyPr/>
          <a:lstStyle/>
          <a:p>
            <a:r>
              <a:rPr lang="en-US" altLang="en-US" dirty="0"/>
              <a:t>Reference string: </a:t>
            </a:r>
            <a:r>
              <a:rPr lang="en-US" altLang="en-US" b="1" dirty="0">
                <a:solidFill>
                  <a:srgbClr val="FF0000"/>
                </a:solidFill>
              </a:rPr>
              <a:t>7,0,1,2,0,3,0,4,2,3,0,3,0,3,2,1,2,0,1,7,0,1</a:t>
            </a:r>
            <a:endParaRPr lang="en-US" altLang="en-US" dirty="0"/>
          </a:p>
          <a:p>
            <a:r>
              <a:rPr lang="en-US" altLang="en-US" dirty="0"/>
              <a:t>3 frames (3 pages can be in memory at a time per process)</a:t>
            </a:r>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br>
              <a:rPr lang="en-US" altLang="en-US" dirty="0"/>
            </a:br>
            <a:endParaRPr lang="en-US" altLang="en-US" dirty="0"/>
          </a:p>
          <a:p>
            <a:pPr>
              <a:buFont typeface="Monotype Sorts" pitchFamily="-84" charset="2"/>
              <a:buNone/>
            </a:pPr>
            <a:endParaRPr lang="en-US" altLang="en-US" sz="800" dirty="0"/>
          </a:p>
          <a:p>
            <a:pPr>
              <a:buFont typeface="Monotype Sorts" pitchFamily="-84" charset="2"/>
              <a:buNone/>
            </a:pPr>
            <a:endParaRPr lang="en-US" altLang="en-US" sz="800" dirty="0"/>
          </a:p>
          <a:p>
            <a:pPr>
              <a:buFont typeface="Monotype Sorts" pitchFamily="-84" charset="2"/>
              <a:buNone/>
            </a:pPr>
            <a:endParaRPr lang="en-US" altLang="en-US" dirty="0"/>
          </a:p>
          <a:p>
            <a:r>
              <a:rPr lang="en-US" altLang="en-US" dirty="0"/>
              <a:t>Can vary by reference string: consider 1,2,3,4,1,2,5,1,2,3,4,5</a:t>
            </a:r>
          </a:p>
          <a:p>
            <a:pPr lvl="1"/>
            <a:r>
              <a:rPr lang="en-US" altLang="en-US" dirty="0"/>
              <a:t>Adding more frames can cause more page faults!</a:t>
            </a:r>
          </a:p>
          <a:p>
            <a:pPr lvl="2"/>
            <a:r>
              <a:rPr lang="en-US" altLang="en-US" b="1" dirty="0" err="1">
                <a:solidFill>
                  <a:srgbClr val="006699"/>
                </a:solidFill>
                <a:latin typeface="+mj-lt"/>
              </a:rPr>
              <a:t>Belady</a:t>
            </a:r>
            <a:r>
              <a:rPr lang="ja-JP" altLang="en-US" b="1" dirty="0">
                <a:solidFill>
                  <a:srgbClr val="006699"/>
                </a:solidFill>
                <a:latin typeface="+mj-lt"/>
              </a:rPr>
              <a:t>’</a:t>
            </a:r>
            <a:r>
              <a:rPr lang="en-US" altLang="ja-JP" b="1" dirty="0">
                <a:solidFill>
                  <a:srgbClr val="006699"/>
                </a:solidFill>
                <a:latin typeface="+mj-lt"/>
              </a:rPr>
              <a:t>s Anomaly</a:t>
            </a:r>
            <a:endParaRPr lang="en-US" altLang="en-US" b="1" dirty="0">
              <a:solidFill>
                <a:srgbClr val="006699"/>
              </a:solidFill>
              <a:latin typeface="+mj-lt"/>
            </a:endParaRPr>
          </a:p>
          <a:p>
            <a:r>
              <a:rPr lang="en-US" altLang="en-US" dirty="0"/>
              <a:t>How to track ages of pages? </a:t>
            </a:r>
          </a:p>
          <a:p>
            <a:pPr lvl="1"/>
            <a:r>
              <a:rPr lang="en-US" altLang="en-US" dirty="0"/>
              <a:t>Just use a FIFO queue</a:t>
            </a:r>
          </a:p>
        </p:txBody>
      </p:sp>
      <p:sp>
        <p:nvSpPr>
          <p:cNvPr id="38916" name="Text Box 16">
            <a:extLst>
              <a:ext uri="{FF2B5EF4-FFF2-40B4-BE49-F238E27FC236}">
                <a16:creationId xmlns:a16="http://schemas.microsoft.com/office/drawing/2014/main" id="{70D1F977-A605-4231-817D-50B414BD8273}"/>
              </a:ext>
            </a:extLst>
          </p:cNvPr>
          <p:cNvSpPr txBox="1">
            <a:spLocks noChangeArrowheads="1"/>
          </p:cNvSpPr>
          <p:nvPr/>
        </p:nvSpPr>
        <p:spPr bwMode="auto">
          <a:xfrm>
            <a:off x="1558925" y="3546475"/>
            <a:ext cx="1697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15 page faults</a:t>
            </a:r>
          </a:p>
        </p:txBody>
      </p:sp>
      <p:pic>
        <p:nvPicPr>
          <p:cNvPr id="38917" name="Picture 1">
            <a:extLst>
              <a:ext uri="{FF2B5EF4-FFF2-40B4-BE49-F238E27FC236}">
                <a16:creationId xmlns:a16="http://schemas.microsoft.com/office/drawing/2014/main" id="{308629FE-BC55-408D-8CD8-72B5F69846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854200"/>
            <a:ext cx="53276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D6B9E3A-361D-4D6C-9A7F-B0347118A999}"/>
              </a:ext>
            </a:extLst>
          </p:cNvPr>
          <p:cNvSpPr>
            <a:spLocks noGrp="1" noChangeArrowheads="1"/>
          </p:cNvSpPr>
          <p:nvPr>
            <p:ph type="title"/>
          </p:nvPr>
        </p:nvSpPr>
        <p:spPr>
          <a:xfrm>
            <a:off x="1037769" y="232975"/>
            <a:ext cx="7734300" cy="576262"/>
          </a:xfrm>
        </p:spPr>
        <p:txBody>
          <a:bodyPr/>
          <a:lstStyle/>
          <a:p>
            <a:pPr eaLnBrk="1" hangingPunct="1"/>
            <a:r>
              <a:rPr lang="en-US" altLang="en-US" dirty="0"/>
              <a:t>FIFO Illustrating Belady</a:t>
            </a:r>
            <a:r>
              <a:rPr lang="ja-JP" altLang="en-US" dirty="0"/>
              <a:t>’</a:t>
            </a:r>
            <a:r>
              <a:rPr lang="en-US" altLang="ja-JP" dirty="0"/>
              <a:t>s Anomaly</a:t>
            </a:r>
            <a:endParaRPr lang="en-US" altLang="en-US" dirty="0"/>
          </a:p>
        </p:txBody>
      </p:sp>
      <p:pic>
        <p:nvPicPr>
          <p:cNvPr id="39939" name="Picture 1" descr="9_13.pdf">
            <a:extLst>
              <a:ext uri="{FF2B5EF4-FFF2-40B4-BE49-F238E27FC236}">
                <a16:creationId xmlns:a16="http://schemas.microsoft.com/office/drawing/2014/main" id="{EE4A1B7A-865F-4B41-AE5D-E878A1F8D5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303338"/>
            <a:ext cx="56769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6095923-7FD6-4706-A8FA-9ABF0514694A}"/>
              </a:ext>
            </a:extLst>
          </p:cNvPr>
          <p:cNvSpPr>
            <a:spLocks noGrp="1" noChangeArrowheads="1"/>
          </p:cNvSpPr>
          <p:nvPr>
            <p:ph type="title"/>
          </p:nvPr>
        </p:nvSpPr>
        <p:spPr>
          <a:xfrm>
            <a:off x="749300" y="231422"/>
            <a:ext cx="7937500" cy="576262"/>
          </a:xfrm>
        </p:spPr>
        <p:txBody>
          <a:bodyPr/>
          <a:lstStyle/>
          <a:p>
            <a:pPr eaLnBrk="1" hangingPunct="1"/>
            <a:r>
              <a:rPr lang="en-US" altLang="en-US" dirty="0"/>
              <a:t>Optimal Algorithm</a:t>
            </a:r>
          </a:p>
        </p:txBody>
      </p:sp>
      <p:sp>
        <p:nvSpPr>
          <p:cNvPr id="40963" name="Rectangle 3">
            <a:extLst>
              <a:ext uri="{FF2B5EF4-FFF2-40B4-BE49-F238E27FC236}">
                <a16:creationId xmlns:a16="http://schemas.microsoft.com/office/drawing/2014/main" id="{25D0553F-9E25-4083-8F1B-77A52F70DB34}"/>
              </a:ext>
            </a:extLst>
          </p:cNvPr>
          <p:cNvSpPr>
            <a:spLocks noGrp="1" noChangeArrowheads="1"/>
          </p:cNvSpPr>
          <p:nvPr>
            <p:ph type="body" idx="1"/>
          </p:nvPr>
        </p:nvSpPr>
        <p:spPr>
          <a:xfrm>
            <a:off x="839754" y="1119188"/>
            <a:ext cx="7495397" cy="2052637"/>
          </a:xfrm>
        </p:spPr>
        <p:txBody>
          <a:bodyPr/>
          <a:lstStyle/>
          <a:p>
            <a:pPr>
              <a:tabLst>
                <a:tab pos="1889125" algn="l"/>
              </a:tabLst>
            </a:pPr>
            <a:r>
              <a:rPr lang="en-US" altLang="en-US" dirty="0"/>
              <a:t>Replace page that will not be used for longest period of time</a:t>
            </a:r>
          </a:p>
          <a:p>
            <a:pPr lvl="1">
              <a:tabLst>
                <a:tab pos="1889125" algn="l"/>
              </a:tabLst>
            </a:pPr>
            <a:r>
              <a:rPr lang="en-US" altLang="en-US" dirty="0"/>
              <a:t>9 is optimal for the example</a:t>
            </a:r>
          </a:p>
          <a:p>
            <a:pPr>
              <a:tabLst>
                <a:tab pos="1889125" algn="l"/>
              </a:tabLst>
            </a:pPr>
            <a:r>
              <a:rPr lang="en-US" altLang="en-US" dirty="0"/>
              <a:t>How do you know this?</a:t>
            </a:r>
          </a:p>
          <a:p>
            <a:pPr lvl="1">
              <a:tabLst>
                <a:tab pos="1889125" algn="l"/>
              </a:tabLst>
            </a:pPr>
            <a:r>
              <a:rPr lang="en-US" altLang="en-US" dirty="0"/>
              <a:t>Can</a:t>
            </a:r>
            <a:r>
              <a:rPr lang="ja-JP" altLang="en-US" dirty="0"/>
              <a:t>’</a:t>
            </a:r>
            <a:r>
              <a:rPr lang="en-US" altLang="ja-JP" dirty="0"/>
              <a:t>t read the future</a:t>
            </a:r>
            <a:endParaRPr lang="en-US" altLang="en-US" dirty="0"/>
          </a:p>
          <a:p>
            <a:pPr>
              <a:tabLst>
                <a:tab pos="1889125" algn="l"/>
              </a:tabLst>
            </a:pPr>
            <a:r>
              <a:rPr lang="en-US" altLang="en-US" dirty="0"/>
              <a:t>Used for measuring how well your algorithm performs</a:t>
            </a:r>
          </a:p>
        </p:txBody>
      </p:sp>
      <p:pic>
        <p:nvPicPr>
          <p:cNvPr id="40964" name="Picture 3">
            <a:extLst>
              <a:ext uri="{FF2B5EF4-FFF2-40B4-BE49-F238E27FC236}">
                <a16:creationId xmlns:a16="http://schemas.microsoft.com/office/drawing/2014/main" id="{0C2DEEDF-7F2E-4341-B388-D27259850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3159125"/>
            <a:ext cx="625951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96FD466-53D6-40D8-87A0-F9D0699FA1F0}"/>
              </a:ext>
            </a:extLst>
          </p:cNvPr>
          <p:cNvSpPr>
            <a:spLocks noGrp="1" noChangeArrowheads="1"/>
          </p:cNvSpPr>
          <p:nvPr>
            <p:ph type="title"/>
          </p:nvPr>
        </p:nvSpPr>
        <p:spPr>
          <a:xfrm>
            <a:off x="1128773" y="185249"/>
            <a:ext cx="7673975" cy="576262"/>
          </a:xfrm>
        </p:spPr>
        <p:txBody>
          <a:bodyPr/>
          <a:lstStyle/>
          <a:p>
            <a:pPr eaLnBrk="1" hangingPunct="1"/>
            <a:r>
              <a:rPr lang="en-US" altLang="en-US" sz="2800" dirty="0"/>
              <a:t>Least Recently Used (LRU) Algorithm</a:t>
            </a:r>
          </a:p>
        </p:txBody>
      </p:sp>
      <p:sp>
        <p:nvSpPr>
          <p:cNvPr id="36867" name="Rectangle 3">
            <a:extLst>
              <a:ext uri="{FF2B5EF4-FFF2-40B4-BE49-F238E27FC236}">
                <a16:creationId xmlns:a16="http://schemas.microsoft.com/office/drawing/2014/main" id="{B3F137F8-4D5E-42D0-B9E4-ACCE3B23C8E7}"/>
              </a:ext>
            </a:extLst>
          </p:cNvPr>
          <p:cNvSpPr>
            <a:spLocks noGrp="1" noChangeArrowheads="1"/>
          </p:cNvSpPr>
          <p:nvPr>
            <p:ph type="body" idx="1"/>
          </p:nvPr>
        </p:nvSpPr>
        <p:spPr>
          <a:xfrm>
            <a:off x="877079" y="1260964"/>
            <a:ext cx="7751989" cy="4835525"/>
          </a:xfrm>
        </p:spPr>
        <p:txBody>
          <a:bodyPr/>
          <a:lstStyle/>
          <a:p>
            <a:pPr>
              <a:defRPr/>
            </a:pPr>
            <a:r>
              <a:rPr lang="en-US" altLang="en-US" dirty="0"/>
              <a:t>Use past knowledge rather than future</a:t>
            </a:r>
          </a:p>
          <a:p>
            <a:pPr>
              <a:defRPr/>
            </a:pPr>
            <a:r>
              <a:rPr lang="en-US" altLang="en-US" dirty="0"/>
              <a:t>Replace page that has not been used in the most amount of time</a:t>
            </a:r>
          </a:p>
          <a:p>
            <a:pPr>
              <a:defRPr/>
            </a:pPr>
            <a:r>
              <a:rPr lang="en-US" altLang="en-US" dirty="0"/>
              <a:t>Associate time of last use with each page</a:t>
            </a:r>
          </a:p>
          <a:p>
            <a:pPr>
              <a:buFont typeface="Monotype Sorts" pitchFamily="-84" charset="2"/>
              <a:buNone/>
              <a:defRPr/>
            </a:pPr>
            <a:endParaRPr lang="en-US" altLang="en-US" dirty="0"/>
          </a:p>
          <a:p>
            <a:pPr>
              <a:buFont typeface="Monotype Sorts" pitchFamily="-84" charset="2"/>
              <a:buNone/>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endParaRPr lang="en-US" altLang="en-US" dirty="0"/>
          </a:p>
          <a:p>
            <a:pPr>
              <a:defRPr/>
            </a:pPr>
            <a:r>
              <a:rPr lang="en-US" altLang="en-US" dirty="0"/>
              <a:t>12 faults – better than FIFO but worse than OPT</a:t>
            </a:r>
          </a:p>
          <a:p>
            <a:pPr>
              <a:defRPr/>
            </a:pPr>
            <a:r>
              <a:rPr lang="en-US" altLang="en-US" dirty="0"/>
              <a:t>Generally good algorithm and frequently used</a:t>
            </a:r>
          </a:p>
          <a:p>
            <a:pPr>
              <a:buFont typeface="Monotype Sorts" pitchFamily="-84" charset="2"/>
              <a:buNone/>
              <a:defRPr/>
            </a:pPr>
            <a:endParaRPr lang="en-US" altLang="en-US" dirty="0"/>
          </a:p>
        </p:txBody>
      </p:sp>
      <p:pic>
        <p:nvPicPr>
          <p:cNvPr id="41988" name="Picture 4" descr="9">
            <a:extLst>
              <a:ext uri="{FF2B5EF4-FFF2-40B4-BE49-F238E27FC236}">
                <a16:creationId xmlns:a16="http://schemas.microsoft.com/office/drawing/2014/main" id="{1C494269-8B4A-4BA9-9CC1-ED6087AC3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2635545"/>
            <a:ext cx="6170612"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731" y="2329272"/>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4960F0E2-3578-972B-31D6-EE73A1558AB7}"/>
              </a:ext>
            </a:extLst>
          </p:cNvPr>
          <p:cNvSpPr>
            <a:spLocks noGrp="1"/>
          </p:cNvSpPr>
          <p:nvPr>
            <p:ph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pPr marL="0" indent="0">
              <a:buNone/>
            </a:pPr>
            <a:endParaRPr lang="en-US" altLang="en-US" dirty="0">
              <a:sym typeface="Symbol" panose="05050102010706020507" pitchFamily="18" charset="2"/>
            </a:endParaRPr>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BD8A388-8E27-4EE5-81A8-60463D778F0D}"/>
              </a:ext>
            </a:extLst>
          </p:cNvPr>
          <p:cNvSpPr>
            <a:spLocks noGrp="1" noChangeArrowheads="1"/>
          </p:cNvSpPr>
          <p:nvPr>
            <p:ph type="title"/>
          </p:nvPr>
        </p:nvSpPr>
        <p:spPr>
          <a:xfrm>
            <a:off x="457200" y="234792"/>
            <a:ext cx="8229600" cy="576262"/>
          </a:xfrm>
        </p:spPr>
        <p:txBody>
          <a:bodyPr/>
          <a:lstStyle/>
          <a:p>
            <a:pPr eaLnBrk="1" hangingPunct="1"/>
            <a:r>
              <a:rPr lang="en-US" altLang="en-US" dirty="0"/>
              <a:t>Virtual memory </a:t>
            </a:r>
          </a:p>
        </p:txBody>
      </p:sp>
      <p:sp>
        <p:nvSpPr>
          <p:cNvPr id="8195" name="Rectangle 3">
            <a:extLst>
              <a:ext uri="{FF2B5EF4-FFF2-40B4-BE49-F238E27FC236}">
                <a16:creationId xmlns:a16="http://schemas.microsoft.com/office/drawing/2014/main" id="{C522901F-947A-433D-9A89-77363C3CEF9D}"/>
              </a:ext>
            </a:extLst>
          </p:cNvPr>
          <p:cNvSpPr>
            <a:spLocks noGrp="1" noChangeArrowheads="1"/>
          </p:cNvSpPr>
          <p:nvPr>
            <p:ph type="body" idx="1"/>
          </p:nvPr>
        </p:nvSpPr>
        <p:spPr>
          <a:xfrm>
            <a:off x="858417" y="1231579"/>
            <a:ext cx="7679094" cy="4529138"/>
          </a:xfrm>
        </p:spPr>
        <p:txBody>
          <a:bodyPr/>
          <a:lstStyle/>
          <a:p>
            <a:r>
              <a:rPr lang="en-US" altLang="en-US" b="1" dirty="0">
                <a:solidFill>
                  <a:srgbClr val="006699"/>
                </a:solidFill>
                <a:latin typeface="+mj-lt"/>
              </a:rPr>
              <a:t>Virtual memory </a:t>
            </a:r>
            <a:r>
              <a:rPr lang="en-US" altLang="en-US" dirty="0"/>
              <a:t>– separation of user logical memory from physical memory</a:t>
            </a:r>
          </a:p>
          <a:p>
            <a:pPr lvl="1"/>
            <a:r>
              <a:rPr lang="en-US" altLang="en-US" dirty="0"/>
              <a:t>Only part of the program needs to be in memory for execution</a:t>
            </a:r>
          </a:p>
          <a:p>
            <a:pPr lvl="1"/>
            <a:r>
              <a:rPr lang="en-US" altLang="en-US" dirty="0"/>
              <a:t>Logical address space can therefore be much larger than physical address space</a:t>
            </a:r>
          </a:p>
          <a:p>
            <a:pPr lvl="1"/>
            <a:r>
              <a:rPr lang="en-US" altLang="en-US" dirty="0"/>
              <a:t>Allows for more efficient process creation</a:t>
            </a:r>
          </a:p>
          <a:p>
            <a:pPr lvl="1"/>
            <a:r>
              <a:rPr lang="en-US" altLang="en-US" dirty="0"/>
              <a:t>More programs running concurrently</a:t>
            </a:r>
          </a:p>
          <a:p>
            <a:pPr lvl="1"/>
            <a:r>
              <a:rPr lang="en-US" altLang="en-US" dirty="0"/>
              <a:t>Less I/O needed to load or swap processes</a:t>
            </a:r>
          </a:p>
          <a:p>
            <a:endParaRPr lang="en-US" alt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B894B30-27BB-70F2-2867-8CAE515AA02F}"/>
              </a:ext>
            </a:extLst>
          </p:cNvPr>
          <p:cNvSpPr>
            <a:spLocks noGrp="1" noChangeArrowheads="1"/>
          </p:cNvSpPr>
          <p:nvPr>
            <p:ph type="title"/>
          </p:nvPr>
        </p:nvSpPr>
        <p:spPr>
          <a:xfrm>
            <a:off x="457200" y="141288"/>
            <a:ext cx="8229600" cy="576262"/>
          </a:xfrm>
        </p:spPr>
        <p:txBody>
          <a:bodyPr/>
          <a:lstStyle/>
          <a:p>
            <a:pPr eaLnBrk="1" hangingPunct="1"/>
            <a:r>
              <a:rPr lang="en-US" altLang="en-US"/>
              <a:t>SSTF</a:t>
            </a:r>
          </a:p>
        </p:txBody>
      </p:sp>
      <p:sp>
        <p:nvSpPr>
          <p:cNvPr id="27651" name="Rectangle 3">
            <a:extLst>
              <a:ext uri="{FF2B5EF4-FFF2-40B4-BE49-F238E27FC236}">
                <a16:creationId xmlns:a16="http://schemas.microsoft.com/office/drawing/2014/main" id="{BB905BCA-EA33-A137-B824-608C610877BD}"/>
              </a:ext>
            </a:extLst>
          </p:cNvPr>
          <p:cNvSpPr>
            <a:spLocks noGrp="1" noChangeArrowheads="1"/>
          </p:cNvSpPr>
          <p:nvPr>
            <p:ph type="body" idx="1"/>
          </p:nvPr>
        </p:nvSpPr>
        <p:spPr>
          <a:xfrm>
            <a:off x="874713" y="1111250"/>
            <a:ext cx="7081837" cy="4530725"/>
          </a:xfrm>
        </p:spPr>
        <p:txBody>
          <a:bodyPr/>
          <a:lstStyle/>
          <a:p>
            <a:r>
              <a:rPr lang="en-US" altLang="en-US"/>
              <a:t>Shortest Seek Time First selects the request with the minimum seek time from the current head position</a:t>
            </a:r>
          </a:p>
          <a:p>
            <a:r>
              <a:rPr lang="en-US" altLang="en-US"/>
              <a:t>SSTF scheduling is a form of SJF scheduling; may cause starvation of some requests</a:t>
            </a:r>
          </a:p>
          <a:p>
            <a:r>
              <a:rPr lang="en-US" altLang="en-US"/>
              <a:t>Illustration shows total head movement of 236 cylinders</a:t>
            </a:r>
          </a:p>
        </p:txBody>
      </p:sp>
      <p:pic>
        <p:nvPicPr>
          <p:cNvPr id="27652" name="Picture 4" descr="12">
            <a:extLst>
              <a:ext uri="{FF2B5EF4-FFF2-40B4-BE49-F238E27FC236}">
                <a16:creationId xmlns:a16="http://schemas.microsoft.com/office/drawing/2014/main" id="{BF7DF919-75CA-9C39-4240-5CD251D19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2938463"/>
            <a:ext cx="4811713"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006699"/>
                </a:solidFill>
                <a:latin typeface="+mj-lt"/>
              </a:rPr>
              <a:t>SCAN</a:t>
            </a:r>
            <a:r>
              <a:rPr lang="en-US" altLang="en-US" b="1" dirty="0">
                <a:solidFill>
                  <a:srgbClr val="3366FF"/>
                </a:solidFill>
              </a:rPr>
              <a:t> </a:t>
            </a:r>
            <a:r>
              <a:rPr lang="en-US" altLang="en-US" b="1" dirty="0">
                <a:solidFill>
                  <a:srgbClr val="006699"/>
                </a:solidFill>
                <a:latin typeface="+mj-lt"/>
              </a:rPr>
              <a:t>algorithm</a:t>
            </a:r>
            <a:r>
              <a:rPr lang="en-US" altLang="en-US" dirty="0">
                <a:solidFill>
                  <a:srgbClr val="3366FF"/>
                </a:solidFill>
              </a:rPr>
              <a:t> </a:t>
            </a:r>
            <a:r>
              <a:rPr lang="en-US" altLang="en-US" dirty="0"/>
              <a:t>Sometimes called the </a:t>
            </a:r>
            <a:r>
              <a:rPr lang="en-US" altLang="en-US" b="1" dirty="0">
                <a:solidFill>
                  <a:srgbClr val="006699"/>
                </a:solidFill>
                <a:latin typeface="+mj-lt"/>
              </a:rPr>
              <a:t>elevator</a:t>
            </a:r>
            <a:r>
              <a:rPr lang="en-US" altLang="en-US" b="1" dirty="0">
                <a:solidFill>
                  <a:srgbClr val="3366FF"/>
                </a:solidFill>
              </a:rPr>
              <a:t> </a:t>
            </a:r>
            <a:r>
              <a:rPr lang="en-US" altLang="en-US" b="1" dirty="0">
                <a:solidFill>
                  <a:srgbClr val="006699"/>
                </a:solidFill>
                <a:latin typeface="+mj-lt"/>
              </a:rPr>
              <a:t>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2"/>
            <a:endParaRPr lang="en-US" altLang="en-US" sz="1600" dirty="0"/>
          </a:p>
          <a:p>
            <a:endParaRPr lang="en-US" altLang="en-US" sz="1600" dirty="0"/>
          </a:p>
          <a:p>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dirty="0"/>
              <a:t>End of Chapter 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D98FEA7-C7CA-4225-97D5-87D05E0B6A0B}"/>
              </a:ext>
            </a:extLst>
          </p:cNvPr>
          <p:cNvSpPr>
            <a:spLocks noGrp="1" noChangeArrowheads="1"/>
          </p:cNvSpPr>
          <p:nvPr>
            <p:ph type="title"/>
          </p:nvPr>
        </p:nvSpPr>
        <p:spPr>
          <a:xfrm>
            <a:off x="457200" y="234792"/>
            <a:ext cx="8229600" cy="576262"/>
          </a:xfrm>
        </p:spPr>
        <p:txBody>
          <a:bodyPr/>
          <a:lstStyle/>
          <a:p>
            <a:pPr eaLnBrk="1" hangingPunct="1"/>
            <a:r>
              <a:rPr lang="en-US" altLang="en-US" dirty="0"/>
              <a:t>Virtual memory  (Cont.)</a:t>
            </a:r>
          </a:p>
        </p:txBody>
      </p:sp>
      <p:sp>
        <p:nvSpPr>
          <p:cNvPr id="9219" name="Rectangle 3">
            <a:extLst>
              <a:ext uri="{FF2B5EF4-FFF2-40B4-BE49-F238E27FC236}">
                <a16:creationId xmlns:a16="http://schemas.microsoft.com/office/drawing/2014/main" id="{1EAA72FA-32BB-4333-A973-F0773984BC5A}"/>
              </a:ext>
            </a:extLst>
          </p:cNvPr>
          <p:cNvSpPr>
            <a:spLocks noGrp="1" noChangeArrowheads="1"/>
          </p:cNvSpPr>
          <p:nvPr>
            <p:ph type="body" idx="1"/>
          </p:nvPr>
        </p:nvSpPr>
        <p:spPr>
          <a:xfrm>
            <a:off x="858417" y="1244666"/>
            <a:ext cx="7688424" cy="4529138"/>
          </a:xfrm>
        </p:spPr>
        <p:txBody>
          <a:bodyPr/>
          <a:lstStyle/>
          <a:p>
            <a:r>
              <a:rPr lang="en-US" altLang="en-US" b="1" dirty="0">
                <a:solidFill>
                  <a:srgbClr val="006699"/>
                </a:solidFill>
                <a:latin typeface="+mj-lt"/>
              </a:rPr>
              <a:t>Virtual address space</a:t>
            </a:r>
            <a:r>
              <a:rPr lang="en-US" altLang="en-US" dirty="0"/>
              <a:t> – logical view of how process is stored in memory</a:t>
            </a:r>
          </a:p>
          <a:p>
            <a:pPr lvl="1"/>
            <a:r>
              <a:rPr lang="en-US" altLang="en-US" dirty="0"/>
              <a:t>Usually start at address 0, contiguous addresses until end of space</a:t>
            </a:r>
          </a:p>
          <a:p>
            <a:pPr lvl="1"/>
            <a:r>
              <a:rPr lang="en-US" altLang="en-US" dirty="0"/>
              <a:t>Meanwhile, physical memory organized in page frames</a:t>
            </a:r>
          </a:p>
          <a:p>
            <a:pPr lvl="1"/>
            <a:r>
              <a:rPr lang="en-US" altLang="en-US" dirty="0"/>
              <a:t>MMU must map logical to physical</a:t>
            </a:r>
          </a:p>
          <a:p>
            <a:r>
              <a:rPr lang="en-US" altLang="en-US" dirty="0"/>
              <a:t>Virtual memory can be implemented via:</a:t>
            </a:r>
          </a:p>
          <a:p>
            <a:pPr lvl="1"/>
            <a:r>
              <a:rPr lang="en-US" altLang="en-US" dirty="0"/>
              <a:t>Demand paging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F69F4A5-E6CB-4B0B-8299-F4A8C1CEFAA5}"/>
              </a:ext>
            </a:extLst>
          </p:cNvPr>
          <p:cNvSpPr>
            <a:spLocks noGrp="1" noChangeArrowheads="1"/>
          </p:cNvSpPr>
          <p:nvPr>
            <p:ph type="title"/>
          </p:nvPr>
        </p:nvSpPr>
        <p:spPr>
          <a:xfrm>
            <a:off x="457200" y="237382"/>
            <a:ext cx="8229600" cy="576262"/>
          </a:xfrm>
        </p:spPr>
        <p:txBody>
          <a:bodyPr/>
          <a:lstStyle/>
          <a:p>
            <a:pPr eaLnBrk="1" hangingPunct="1"/>
            <a:r>
              <a:rPr lang="en-US" altLang="en-US" dirty="0"/>
              <a:t>Demand Paging</a:t>
            </a:r>
          </a:p>
        </p:txBody>
      </p:sp>
      <p:sp>
        <p:nvSpPr>
          <p:cNvPr id="13315" name="Rectangle 3">
            <a:extLst>
              <a:ext uri="{FF2B5EF4-FFF2-40B4-BE49-F238E27FC236}">
                <a16:creationId xmlns:a16="http://schemas.microsoft.com/office/drawing/2014/main" id="{FD2BC1A3-DFC6-4D60-B5FB-EA52511A2FA3}"/>
              </a:ext>
            </a:extLst>
          </p:cNvPr>
          <p:cNvSpPr>
            <a:spLocks noGrp="1" noChangeArrowheads="1"/>
          </p:cNvSpPr>
          <p:nvPr>
            <p:ph type="body" idx="1"/>
          </p:nvPr>
        </p:nvSpPr>
        <p:spPr>
          <a:xfrm>
            <a:off x="839756" y="1261355"/>
            <a:ext cx="7604158" cy="5097462"/>
          </a:xfrm>
        </p:spPr>
        <p:txBody>
          <a:bodyPr/>
          <a:lstStyle/>
          <a:p>
            <a:pPr>
              <a:lnSpc>
                <a:spcPct val="90000"/>
              </a:lnSpc>
            </a:pPr>
            <a:r>
              <a:rPr lang="en-US" altLang="en-US" dirty="0"/>
              <a:t>Could bring entire process into memory at load time</a:t>
            </a:r>
          </a:p>
          <a:p>
            <a:pPr>
              <a:lnSpc>
                <a:spcPct val="90000"/>
              </a:lnSpc>
            </a:pPr>
            <a:r>
              <a:rPr lang="en-US" altLang="en-US" dirty="0"/>
              <a:t>Or 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to memory</a:t>
            </a:r>
          </a:p>
          <a:p>
            <a:pPr>
              <a:lnSpc>
                <a:spcPct val="90000"/>
              </a:lnSpc>
            </a:pPr>
            <a:r>
              <a:rPr lang="en-US" altLang="en-US" b="1" dirty="0">
                <a:solidFill>
                  <a:srgbClr val="006699"/>
                </a:solidFill>
                <a:latin typeface="+mj-lt"/>
                <a:sym typeface="Symbol" panose="05050102010706020507" pitchFamily="18" charset="2"/>
              </a:rPr>
              <a:t>Lazy swapper </a:t>
            </a:r>
            <a:r>
              <a:rPr lang="en-US" altLang="en-US" dirty="0">
                <a:sym typeface="Symbol" panose="05050102010706020507" pitchFamily="18" charset="2"/>
              </a:rPr>
              <a:t>– never swaps a page into memory unless page will be needed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C06DF40-C8BE-4D63-864C-842E26CBB173}"/>
              </a:ext>
            </a:extLst>
          </p:cNvPr>
          <p:cNvSpPr>
            <a:spLocks noGrp="1" noChangeArrowheads="1"/>
          </p:cNvSpPr>
          <p:nvPr>
            <p:ph type="title"/>
          </p:nvPr>
        </p:nvSpPr>
        <p:spPr>
          <a:xfrm>
            <a:off x="457200" y="237382"/>
            <a:ext cx="8229600" cy="576262"/>
          </a:xfrm>
        </p:spPr>
        <p:txBody>
          <a:bodyPr/>
          <a:lstStyle/>
          <a:p>
            <a:pPr eaLnBrk="1" hangingPunct="1"/>
            <a:r>
              <a:rPr lang="en-US" altLang="en-US" dirty="0"/>
              <a:t>Demand Paging</a:t>
            </a:r>
          </a:p>
        </p:txBody>
      </p:sp>
      <p:pic>
        <p:nvPicPr>
          <p:cNvPr id="14340" name="Picture 4" descr="9">
            <a:extLst>
              <a:ext uri="{FF2B5EF4-FFF2-40B4-BE49-F238E27FC236}">
                <a16:creationId xmlns:a16="http://schemas.microsoft.com/office/drawing/2014/main" id="{A3D70552-8B37-46D6-A4A0-489B357F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438" y="1653381"/>
            <a:ext cx="38782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E51FAE2F-BA1F-26E1-9AF8-B8F9E2E9717B}"/>
              </a:ext>
            </a:extLst>
          </p:cNvPr>
          <p:cNvSpPr>
            <a:spLocks noGrp="1"/>
          </p:cNvSpPr>
          <p:nvPr>
            <p:ph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264511C-9394-4FB0-8A88-DD12566F97BB}"/>
              </a:ext>
            </a:extLst>
          </p:cNvPr>
          <p:cNvSpPr>
            <a:spLocks noGrp="1"/>
          </p:cNvSpPr>
          <p:nvPr>
            <p:ph type="title"/>
          </p:nvPr>
        </p:nvSpPr>
        <p:spPr>
          <a:xfrm>
            <a:off x="457200" y="238937"/>
            <a:ext cx="8229600" cy="576262"/>
          </a:xfrm>
        </p:spPr>
        <p:txBody>
          <a:bodyPr/>
          <a:lstStyle/>
          <a:p>
            <a:r>
              <a:rPr lang="en-US" altLang="en-US" dirty="0"/>
              <a:t>Basic Concepts</a:t>
            </a:r>
          </a:p>
        </p:txBody>
      </p:sp>
      <p:sp>
        <p:nvSpPr>
          <p:cNvPr id="15363" name="Content Placeholder 2">
            <a:extLst>
              <a:ext uri="{FF2B5EF4-FFF2-40B4-BE49-F238E27FC236}">
                <a16:creationId xmlns:a16="http://schemas.microsoft.com/office/drawing/2014/main" id="{5F816111-C06D-4FA2-86A2-9368F11D4429}"/>
              </a:ext>
            </a:extLst>
          </p:cNvPr>
          <p:cNvSpPr>
            <a:spLocks noGrp="1"/>
          </p:cNvSpPr>
          <p:nvPr>
            <p:ph idx="1"/>
          </p:nvPr>
        </p:nvSpPr>
        <p:spPr>
          <a:xfrm>
            <a:off x="830426" y="1191243"/>
            <a:ext cx="7697755" cy="4530725"/>
          </a:xfrm>
        </p:spPr>
        <p:txBody>
          <a:bodyPr/>
          <a:lstStyle/>
          <a:p>
            <a:r>
              <a:rPr lang="en-US" altLang="en-US" dirty="0"/>
              <a:t>With swapping, pager guesses which pages will be used before swapping out again</a:t>
            </a:r>
          </a:p>
          <a:p>
            <a:r>
              <a:rPr lang="en-US" altLang="en-US" dirty="0"/>
              <a:t>Instead, pager brings in only those pages into memory</a:t>
            </a:r>
          </a:p>
          <a:p>
            <a:r>
              <a:rPr lang="en-US" altLang="en-US" dirty="0"/>
              <a:t>How to determine that set of pages?</a:t>
            </a:r>
          </a:p>
          <a:p>
            <a:pPr lvl="1"/>
            <a:r>
              <a:rPr lang="en-US" altLang="en-US" dirty="0"/>
              <a:t>Need new MMU functionality to implement demand paging</a:t>
            </a:r>
          </a:p>
          <a:p>
            <a:r>
              <a:rPr lang="en-US" altLang="en-US" dirty="0"/>
              <a:t>If pages needed are already </a:t>
            </a:r>
            <a:r>
              <a:rPr lang="en-US" altLang="en-US" b="1" dirty="0">
                <a:solidFill>
                  <a:srgbClr val="006699"/>
                </a:solidFill>
                <a:latin typeface="+mj-lt"/>
              </a:rPr>
              <a:t>memory</a:t>
            </a:r>
            <a:r>
              <a:rPr lang="en-US" altLang="en-US" b="1" dirty="0">
                <a:solidFill>
                  <a:srgbClr val="3366FF"/>
                </a:solidFill>
              </a:rPr>
              <a:t> </a:t>
            </a:r>
            <a:r>
              <a:rPr lang="en-US" altLang="en-US" b="1" dirty="0">
                <a:solidFill>
                  <a:srgbClr val="006699"/>
                </a:solidFill>
                <a:latin typeface="+mj-lt"/>
              </a:rPr>
              <a:t>resident</a:t>
            </a:r>
          </a:p>
          <a:p>
            <a:pPr lvl="1"/>
            <a:r>
              <a:rPr lang="en-US" altLang="en-US" dirty="0"/>
              <a:t>No difference from non demand-paging</a:t>
            </a:r>
          </a:p>
          <a:p>
            <a:r>
              <a:rPr lang="en-US" altLang="en-US" dirty="0"/>
              <a:t>If page needed and not memory resident</a:t>
            </a:r>
          </a:p>
          <a:p>
            <a:pPr lvl="1"/>
            <a:r>
              <a:rPr lang="en-US" altLang="en-US" dirty="0"/>
              <a:t>Need to detect and load the page into memory from storage</a:t>
            </a:r>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871474-8C29-4C4D-A06C-A16B6A83DC61}"/>
              </a:ext>
            </a:extLst>
          </p:cNvPr>
          <p:cNvSpPr>
            <a:spLocks noGrp="1" noChangeArrowheads="1"/>
          </p:cNvSpPr>
          <p:nvPr>
            <p:ph type="title"/>
          </p:nvPr>
        </p:nvSpPr>
        <p:spPr>
          <a:xfrm>
            <a:off x="457200" y="232199"/>
            <a:ext cx="8229600" cy="576262"/>
          </a:xfrm>
        </p:spPr>
        <p:txBody>
          <a:bodyPr/>
          <a:lstStyle/>
          <a:p>
            <a:pPr eaLnBrk="1" hangingPunct="1"/>
            <a:r>
              <a:rPr lang="en-US" altLang="en-US" dirty="0"/>
              <a:t>Valid-Invalid Bit</a:t>
            </a:r>
          </a:p>
        </p:txBody>
      </p:sp>
      <p:sp>
        <p:nvSpPr>
          <p:cNvPr id="16387" name="Rectangle 3">
            <a:extLst>
              <a:ext uri="{FF2B5EF4-FFF2-40B4-BE49-F238E27FC236}">
                <a16:creationId xmlns:a16="http://schemas.microsoft.com/office/drawing/2014/main" id="{72DE0254-5503-4CC6-82D6-9AD27FDC1284}"/>
              </a:ext>
            </a:extLst>
          </p:cNvPr>
          <p:cNvSpPr>
            <a:spLocks noGrp="1" noChangeArrowheads="1"/>
          </p:cNvSpPr>
          <p:nvPr>
            <p:ph type="body" idx="1"/>
          </p:nvPr>
        </p:nvSpPr>
        <p:spPr>
          <a:xfrm>
            <a:off x="849086" y="1046163"/>
            <a:ext cx="7688424" cy="5472112"/>
          </a:xfrm>
        </p:spPr>
        <p:txBody>
          <a:bodyPr/>
          <a:lstStyle/>
          <a:p>
            <a:r>
              <a:rPr lang="en-US" altLang="en-US" dirty="0"/>
              <a:t>With each page table entry a valid–invalid bit is associated</a:t>
            </a:r>
            <a:br>
              <a:rPr lang="en-US" altLang="en-US" dirty="0"/>
            </a:br>
            <a:r>
              <a:rPr lang="en-US" altLang="en-US" dirty="0"/>
              <a:t>(</a:t>
            </a:r>
            <a:r>
              <a:rPr lang="en-US" altLang="en-US" b="1" dirty="0">
                <a:solidFill>
                  <a:srgbClr val="FF0000"/>
                </a:solidFill>
              </a:rPr>
              <a:t>v</a:t>
            </a:r>
            <a:r>
              <a:rPr lang="en-US" altLang="en-US" dirty="0"/>
              <a:t> </a:t>
            </a:r>
            <a:r>
              <a:rPr lang="en-US" altLang="en-US" dirty="0">
                <a:sym typeface="Symbol" panose="05050102010706020507" pitchFamily="18" charset="2"/>
              </a:rPr>
              <a:t> in-memory – </a:t>
            </a:r>
            <a:r>
              <a:rPr lang="en-US" altLang="en-US" b="1" dirty="0">
                <a:solidFill>
                  <a:srgbClr val="006699"/>
                </a:solidFill>
                <a:latin typeface="+mj-lt"/>
                <a:sym typeface="Symbol" panose="05050102010706020507" pitchFamily="18" charset="2"/>
              </a:rPr>
              <a:t>memory</a:t>
            </a:r>
            <a:r>
              <a:rPr lang="en-US" altLang="en-US" b="1" dirty="0">
                <a:solidFill>
                  <a:srgbClr val="3366FF"/>
                </a:solidFill>
                <a:sym typeface="Symbol" panose="05050102010706020507" pitchFamily="18" charset="2"/>
              </a:rPr>
              <a:t> </a:t>
            </a:r>
            <a:r>
              <a:rPr lang="en-US" altLang="en-US" b="1" dirty="0">
                <a:solidFill>
                  <a:srgbClr val="006699"/>
                </a:solidFill>
                <a:latin typeface="+mj-lt"/>
                <a:sym typeface="Symbol" panose="05050102010706020507" pitchFamily="18" charset="2"/>
              </a:rPr>
              <a:t>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r>
              <a:rPr lang="en-US" altLang="en-US" b="1" dirty="0">
                <a:solidFill>
                  <a:srgbClr val="FF0000"/>
                </a:solidFill>
                <a:sym typeface="Symbol" panose="05050102010706020507" pitchFamily="18" charset="2"/>
              </a:rPr>
              <a:t>i</a:t>
            </a:r>
            <a:r>
              <a:rPr lang="en-US" altLang="en-US" dirty="0">
                <a:sym typeface="Symbol" panose="05050102010706020507" pitchFamily="18" charset="2"/>
              </a:rPr>
              <a:t>  not-in-memory)</a:t>
            </a:r>
          </a:p>
          <a:p>
            <a:r>
              <a:rPr lang="en-US" altLang="en-US" dirty="0">
                <a:sym typeface="Symbol" panose="05050102010706020507" pitchFamily="18" charset="2"/>
              </a:rPr>
              <a:t>Initially valid–invalid bit is set to</a:t>
            </a:r>
            <a:r>
              <a:rPr lang="en-US" altLang="en-US" b="1" dirty="0">
                <a:solidFill>
                  <a:srgbClr val="FF0000"/>
                </a:solidFill>
                <a:sym typeface="Symbol" panose="05050102010706020507" pitchFamily="18" charset="2"/>
              </a:rPr>
              <a:t> i </a:t>
            </a:r>
            <a:r>
              <a:rPr lang="en-US" altLang="en-US" dirty="0">
                <a:sym typeface="Symbol" panose="05050102010706020507" pitchFamily="18" charset="2"/>
              </a:rPr>
              <a:t>on all entries</a:t>
            </a:r>
          </a:p>
          <a:p>
            <a:r>
              <a:rPr lang="en-US" altLang="en-US" dirty="0">
                <a:sym typeface="Symbol" panose="05050102010706020507" pitchFamily="18" charset="2"/>
              </a:rPr>
              <a:t>Example of a page table snapshot:</a:t>
            </a:r>
            <a:br>
              <a:rPr lang="en-US" altLang="en-US"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endParaRPr lang="en-US" altLang="en-US" sz="800" dirty="0">
              <a:sym typeface="Symbol" panose="05050102010706020507" pitchFamily="18" charset="2"/>
            </a:endParaRPr>
          </a:p>
          <a:p>
            <a:r>
              <a:rPr lang="en-US" altLang="en-US" dirty="0">
                <a:sym typeface="Symbol" panose="05050102010706020507" pitchFamily="18" charset="2"/>
              </a:rPr>
              <a:t>During MMU address translation, if valid–invalid bit in page table entry is</a:t>
            </a:r>
            <a:r>
              <a:rPr lang="en-US" altLang="en-US" b="1" dirty="0">
                <a:solidFill>
                  <a:srgbClr val="FF0000"/>
                </a:solidFill>
                <a:sym typeface="Symbol" panose="05050102010706020507" pitchFamily="18" charset="2"/>
              </a:rPr>
              <a:t> i</a:t>
            </a:r>
            <a:r>
              <a:rPr lang="en-US" altLang="en-US" dirty="0">
                <a:sym typeface="Symbol" panose="05050102010706020507" pitchFamily="18" charset="2"/>
              </a:rPr>
              <a:t>  page fault</a:t>
            </a:r>
          </a:p>
        </p:txBody>
      </p:sp>
      <p:pic>
        <p:nvPicPr>
          <p:cNvPr id="16388" name="Picture 1">
            <a:extLst>
              <a:ext uri="{FF2B5EF4-FFF2-40B4-BE49-F238E27FC236}">
                <a16:creationId xmlns:a16="http://schemas.microsoft.com/office/drawing/2014/main" id="{6076F79C-4BBB-4218-90FB-18A6D83B8B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0897" y="2623263"/>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154921-491D-443E-816A-3E1D64EAD983}"/>
              </a:ext>
            </a:extLst>
          </p:cNvPr>
          <p:cNvSpPr>
            <a:spLocks noGrp="1" noChangeArrowheads="1"/>
          </p:cNvSpPr>
          <p:nvPr>
            <p:ph type="title"/>
          </p:nvPr>
        </p:nvSpPr>
        <p:spPr>
          <a:xfrm>
            <a:off x="653143" y="344979"/>
            <a:ext cx="7884368" cy="501650"/>
          </a:xfrm>
        </p:spPr>
        <p:txBody>
          <a:bodyPr/>
          <a:lstStyle/>
          <a:p>
            <a:pPr eaLnBrk="1" hangingPunct="1"/>
            <a:r>
              <a:rPr lang="en-US" altLang="en-US" sz="2400" dirty="0"/>
              <a:t>Page Table When Some Pages Are Not</a:t>
            </a:r>
            <a:br>
              <a:rPr lang="en-US" altLang="en-US" sz="2400" dirty="0"/>
            </a:br>
            <a:r>
              <a:rPr lang="en-US" altLang="en-US" sz="2400" dirty="0"/>
              <a:t>in Main Memory</a:t>
            </a:r>
          </a:p>
        </p:txBody>
      </p:sp>
      <p:pic>
        <p:nvPicPr>
          <p:cNvPr id="17411" name="Picture 2" descr="B:\os-book\os10-dir\Slides-WORK-area\Figures-dir\ch10\JPG-dir\10_04.jpg">
            <a:extLst>
              <a:ext uri="{FF2B5EF4-FFF2-40B4-BE49-F238E27FC236}">
                <a16:creationId xmlns:a16="http://schemas.microsoft.com/office/drawing/2014/main" id="{EE8B21A0-27D4-48EC-AA1E-673C6BCA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246188"/>
            <a:ext cx="4805362"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18134</TotalTime>
  <Words>1833</Words>
  <Application>Microsoft Office PowerPoint</Application>
  <PresentationFormat>On-screen Show (4:3)</PresentationFormat>
  <Paragraphs>244</Paragraphs>
  <Slides>38</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Helvetica</vt:lpstr>
      <vt:lpstr>Monotype Sorts</vt:lpstr>
      <vt:lpstr>Symbol</vt:lpstr>
      <vt:lpstr>Times New Roman</vt:lpstr>
      <vt:lpstr>Verdana</vt:lpstr>
      <vt:lpstr>Webdings</vt:lpstr>
      <vt:lpstr>Wingdings</vt:lpstr>
      <vt:lpstr>os-8</vt:lpstr>
      <vt:lpstr>Chapter 7:  Virtual Memory &amp; Mass Storage</vt:lpstr>
      <vt:lpstr>Background</vt:lpstr>
      <vt:lpstr>Virtual memory </vt:lpstr>
      <vt:lpstr>Virtual memory  (Cont.)</vt:lpstr>
      <vt:lpstr>Demand Paging</vt:lpstr>
      <vt:lpstr>Demand Paging</vt:lpstr>
      <vt:lpstr>Basic Concepts</vt:lpstr>
      <vt:lpstr>Valid-Invalid Bit</vt:lpstr>
      <vt:lpstr>Page Table When Some Pages Are Not in Main Memory</vt:lpstr>
      <vt:lpstr>Steps in Handling Page Fault</vt:lpstr>
      <vt:lpstr>Steps in Handling a Page Fault (Cont.)</vt:lpstr>
      <vt:lpstr>Free-Frame List</vt:lpstr>
      <vt:lpstr> Stages in Demand Paging – Worse Case</vt:lpstr>
      <vt:lpstr>Stages in Demand Paging  (Cont.)</vt:lpstr>
      <vt:lpstr>What Happens if There is no Free Frame?</vt:lpstr>
      <vt:lpstr>Need For Page Replacement</vt:lpstr>
      <vt:lpstr>Basic Page Replacement</vt:lpstr>
      <vt:lpstr>Page Replacement</vt:lpstr>
      <vt:lpstr>Page and Frame Replacement Algorithms</vt:lpstr>
      <vt:lpstr>First-In-First-Out (FIFO) Algorithm</vt:lpstr>
      <vt:lpstr>FIFO Illustrating Belady’s Anomaly</vt:lpstr>
      <vt:lpstr>Optimal Algorithm</vt:lpstr>
      <vt:lpstr>Least Recently Used (LRU) Algorithm</vt:lpstr>
      <vt:lpstr>Overview of Mass Storage Structure</vt:lpstr>
      <vt:lpstr>Moving-head Disk Mechanism</vt:lpstr>
      <vt:lpstr>Hard Disk Drives</vt:lpstr>
      <vt:lpstr>The First Commercial Disk Drive</vt:lpstr>
      <vt:lpstr>HDD Scheduling</vt:lpstr>
      <vt:lpstr>Disk Scheduling (Cont.)</vt:lpstr>
      <vt:lpstr>Disk Scheduling (Cont.)</vt:lpstr>
      <vt:lpstr>FCFS</vt:lpstr>
      <vt:lpstr>SSTF</vt:lpstr>
      <vt:lpstr>SCAN</vt:lpstr>
      <vt:lpstr>SCAN (Cont.)</vt:lpstr>
      <vt:lpstr>C-SCAN</vt:lpstr>
      <vt:lpstr>C-SCAN (Cont.)</vt:lpstr>
      <vt:lpstr>Selecting a Disk-Scheduling Algorithm</vt:lpstr>
      <vt:lpstr>End of Chapter 7</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mohammad hossein hamian</cp:lastModifiedBy>
  <cp:revision>285</cp:revision>
  <cp:lastPrinted>2013-09-10T17:57:57Z</cp:lastPrinted>
  <dcterms:created xsi:type="dcterms:W3CDTF">2011-01-13T23:43:38Z</dcterms:created>
  <dcterms:modified xsi:type="dcterms:W3CDTF">2024-12-28T21:33:34Z</dcterms:modified>
</cp:coreProperties>
</file>